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7.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10">
          <p15:clr>
            <a:srgbClr val="747775"/>
          </p15:clr>
        </p15:guide>
        <p15:guide id="2" pos="288">
          <p15:clr>
            <a:srgbClr val="747775"/>
          </p15:clr>
        </p15:guide>
        <p15:guide id="3" pos="1080">
          <p15:clr>
            <a:srgbClr val="747775"/>
          </p15:clr>
        </p15:guide>
        <p15:guide id="4" orient="horz" pos="144">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zvrkJSL9wXOscbRCDOOyPoVG4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010"/>
        <p:guide pos="288"/>
        <p:guide pos="1080"/>
        <p:guide orient="horz" pos="144"/>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36815" y="458788"/>
            <a:ext cx="3584370" cy="201620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M05oLsNnngY?si=w0LS2ypadA09qqbb"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onnectednational.org/" TargetMode="External"/><Relationship Id="rId4" Type="http://schemas.openxmlformats.org/officeDocument/2006/relationships/hyperlink" Target="mailto:jhendry@connectednational.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sz="1200" dirty="0">
                <a:latin typeface="Calibri"/>
                <a:ea typeface="Calibri"/>
                <a:cs typeface="Calibri"/>
                <a:sym typeface="Calibri"/>
              </a:rPr>
              <a:t>Today, we’ll explore how transforming transportation with electric vehicles can reduce emissions, improve air quality, and change how we think about travel and mobility.</a:t>
            </a:r>
            <a:endParaRPr dirty="0"/>
          </a:p>
          <a:p>
            <a:pPr marL="171450" lvl="0" indent="-82550" algn="l" rtl="0">
              <a:lnSpc>
                <a:spcPct val="100000"/>
              </a:lnSpc>
              <a:spcBef>
                <a:spcPts val="0"/>
              </a:spcBef>
              <a:spcAft>
                <a:spcPts val="0"/>
              </a:spcAft>
              <a:buSzPts val="1400"/>
              <a:buFont typeface="Arial"/>
              <a:buNone/>
            </a:pPr>
            <a:endParaRPr dirty="0"/>
          </a:p>
        </p:txBody>
      </p:sp>
      <p:sp>
        <p:nvSpPr>
          <p:cNvPr id="190" name="Google Shape;1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177baa1e55_0_11: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177baa1e55_0_11:notes"/>
          <p:cNvSpPr txBox="1">
            <a:spLocks noGrp="1"/>
          </p:cNvSpPr>
          <p:nvPr>
            <p:ph type="body" idx="1"/>
          </p:nvPr>
        </p:nvSpPr>
        <p:spPr>
          <a:xfrm>
            <a:off x="685800" y="2551611"/>
            <a:ext cx="5486400" cy="61335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Transit-oriented development is one of the major strategies Massachusetts will deploy for improving sustainable transportation.</a:t>
            </a:r>
            <a:endParaRPr dirty="0">
              <a:latin typeface="Calibri" panose="020F0502020204030204" pitchFamily="34" charset="0"/>
              <a:cs typeface="Calibri" panose="020F0502020204030204" pitchFamily="34" charset="0"/>
            </a:endParaRPr>
          </a:p>
        </p:txBody>
      </p:sp>
      <p:sp>
        <p:nvSpPr>
          <p:cNvPr id="308" name="Google Shape;308;g3177baa1e55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77baa1e55_0_1: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177baa1e55_0_1:notes"/>
          <p:cNvSpPr txBox="1">
            <a:spLocks noGrp="1"/>
          </p:cNvSpPr>
          <p:nvPr>
            <p:ph type="body" idx="1"/>
          </p:nvPr>
        </p:nvSpPr>
        <p:spPr>
          <a:xfrm>
            <a:off x="685800" y="2551611"/>
            <a:ext cx="5486400" cy="61335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Transit-oriented development lowers emissions by decreasing the need for cars, contributing to a cleaner environment.</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People use fewer cars because they have easy access to public transit or are closer to offices, shops, and other necessary community centers, making these communities more bikeable and walkable than others.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Beyond its environmental impact, this type of development can also foster community connections in other ways.</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9" name="Google Shape;319;g3177baa1e5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17430be7a9_0_405: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17430be7a9_0_405:notes"/>
          <p:cNvSpPr txBox="1">
            <a:spLocks noGrp="1"/>
          </p:cNvSpPr>
          <p:nvPr>
            <p:ph type="body" idx="1"/>
          </p:nvPr>
        </p:nvSpPr>
        <p:spPr>
          <a:xfrm>
            <a:off x="685800" y="2551611"/>
            <a:ext cx="5486400" cy="61335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The second major strategy Massachusetts has for transforming transportation across the state is electrifying public transit. This includes buses, rail, and even school buses in some areas.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Electric public transit options help reduce the state’s overall carbon footprint.</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By lowering emissions and improving air quality, these changes significantly enhance community health, which  benefits everyone, especially in urban areas and around schools.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Switching to electric public transit encourages residents to rely less on personal vehicles, contributing to reduced total vehicle miles traveled.</a:t>
            </a:r>
            <a:endParaRPr dirty="0">
              <a:latin typeface="Calibri" panose="020F0502020204030204" pitchFamily="34" charset="0"/>
              <a:cs typeface="Calibri" panose="020F0502020204030204" pitchFamily="34" charset="0"/>
            </a:endParaRPr>
          </a:p>
        </p:txBody>
      </p:sp>
      <p:sp>
        <p:nvSpPr>
          <p:cNvPr id="329" name="Google Shape;329;g317430be7a9_0_4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Electrifying transportation is essential for reducing emissions and improving public health because transportation is currently the state's largest source of carbon emissions.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So, despite the challenges, it’s worth the effort.</a:t>
            </a:r>
            <a:endParaRPr dirty="0">
              <a:latin typeface="Calibri" panose="020F0502020204030204" pitchFamily="34" charset="0"/>
              <a:cs typeface="Calibri" panose="020F0502020204030204" pitchFamily="34" charset="0"/>
            </a:endParaRPr>
          </a:p>
        </p:txBody>
      </p:sp>
      <p:sp>
        <p:nvSpPr>
          <p:cNvPr id="338" name="Google Shape;3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dirty="0">
                <a:latin typeface="Calibri" panose="020F0502020204030204" pitchFamily="34" charset="0"/>
                <a:cs typeface="Calibri" panose="020F0502020204030204" pitchFamily="34" charset="0"/>
              </a:rPr>
              <a:t>Electric vehicles can reduce pollution and improve overall quality of life, especially in high-traffic areas.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Benefits include reduced air pollution, since electric vehicles don’t produce any tailpipe emissions.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EVs are also much quieter than gas-powered cars, which lowers noise pollution, especially in urban or densely populated areas.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Unlike traditional cars, they can be powered by renewable sources like wind, solar, or geothermal systems.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Because they connect to the power grid, electric cars can store energy and feed it back to your home or even the grid for later use. This is becoming more common now and is a real benefit because it allows you to use your electric vehicle as a backup generator in the case of a power outage.</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Imagine if cities could use electric buses or trains in this same way to feed power back to essential services like hospitals or fire stations.</a:t>
            </a:r>
            <a:endParaRPr dirty="0">
              <a:latin typeface="Calibri" panose="020F0502020204030204" pitchFamily="34" charset="0"/>
              <a:cs typeface="Calibri" panose="020F0502020204030204" pitchFamily="34" charset="0"/>
            </a:endParaRPr>
          </a:p>
        </p:txBody>
      </p:sp>
      <p:sp>
        <p:nvSpPr>
          <p:cNvPr id="349" name="Google Shape;3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pPr>
            <a:r>
              <a:rPr lang="en-US" dirty="0">
                <a:latin typeface="Calibri" panose="020F0502020204030204" pitchFamily="34" charset="0"/>
                <a:cs typeface="Calibri" panose="020F0502020204030204" pitchFamily="34" charset="0"/>
              </a:rPr>
              <a:t>People will raise many challenges and barriers to adopting electric transportation, and these are four of the most common.</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solidFill>
                  <a:srgbClr val="0E0E0E"/>
                </a:solidFill>
                <a:latin typeface="Calibri" panose="020F0502020204030204" pitchFamily="34" charset="0"/>
                <a:cs typeface="Calibri" panose="020F0502020204030204" pitchFamily="34" charset="0"/>
                <a:sym typeface="Arial"/>
              </a:rPr>
              <a:t>Public resistance to changes </a:t>
            </a:r>
            <a:r>
              <a:rPr lang="en-US" dirty="0">
                <a:solidFill>
                  <a:srgbClr val="0E0E0E"/>
                </a:solidFill>
                <a:latin typeface="Calibri" panose="020F0502020204030204" pitchFamily="34" charset="0"/>
                <a:cs typeface="Calibri" panose="020F0502020204030204" pitchFamily="34" charset="0"/>
              </a:rPr>
              <a:t>such as</a:t>
            </a:r>
            <a:r>
              <a:rPr lang="en-US" dirty="0">
                <a:solidFill>
                  <a:srgbClr val="0E0E0E"/>
                </a:solidFill>
                <a:latin typeface="Calibri" panose="020F0502020204030204" pitchFamily="34" charset="0"/>
                <a:cs typeface="Calibri" panose="020F0502020204030204" pitchFamily="34" charset="0"/>
                <a:sym typeface="Arial"/>
              </a:rPr>
              <a:t> transit-oriented development</a:t>
            </a:r>
            <a:r>
              <a:rPr lang="en-US" dirty="0">
                <a:solidFill>
                  <a:srgbClr val="0E0E0E"/>
                </a:solidFill>
                <a:latin typeface="Calibri" panose="020F0502020204030204" pitchFamily="34" charset="0"/>
                <a:cs typeface="Calibri" panose="020F0502020204030204" pitchFamily="34" charset="0"/>
              </a:rPr>
              <a:t>: T</a:t>
            </a:r>
            <a:r>
              <a:rPr lang="en-US" dirty="0">
                <a:solidFill>
                  <a:srgbClr val="0E0E0E"/>
                </a:solidFill>
                <a:latin typeface="Calibri" panose="020F0502020204030204" pitchFamily="34" charset="0"/>
                <a:cs typeface="Calibri" panose="020F0502020204030204" pitchFamily="34" charset="0"/>
                <a:sym typeface="Arial"/>
              </a:rPr>
              <a:t>his could mean plans to build more housing </a:t>
            </a:r>
            <a:r>
              <a:rPr lang="en-US" dirty="0">
                <a:solidFill>
                  <a:srgbClr val="0E0E0E"/>
                </a:solidFill>
                <a:latin typeface="Calibri" panose="020F0502020204030204" pitchFamily="34" charset="0"/>
                <a:cs typeface="Calibri" panose="020F0502020204030204" pitchFamily="34" charset="0"/>
              </a:rPr>
              <a:t>near</a:t>
            </a:r>
            <a:r>
              <a:rPr lang="en-US" dirty="0">
                <a:solidFill>
                  <a:srgbClr val="0E0E0E"/>
                </a:solidFill>
                <a:latin typeface="Calibri" panose="020F0502020204030204" pitchFamily="34" charset="0"/>
                <a:cs typeface="Calibri" panose="020F0502020204030204" pitchFamily="34" charset="0"/>
                <a:sym typeface="Arial"/>
              </a:rPr>
              <a:t> public transit to reduce the need for cars or new infrastructure that supports electric transportation.</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900"/>
              </a:spcBef>
              <a:spcAft>
                <a:spcPts val="0"/>
              </a:spcAft>
              <a:buSzPts val="1400"/>
              <a:buFont typeface="Arial"/>
              <a:buChar char="•"/>
            </a:pPr>
            <a:r>
              <a:rPr lang="en-US" dirty="0">
                <a:solidFill>
                  <a:srgbClr val="0E0E0E"/>
                </a:solidFill>
                <a:latin typeface="Calibri" panose="020F0502020204030204" pitchFamily="34" charset="0"/>
                <a:cs typeface="Calibri" panose="020F0502020204030204" pitchFamily="34" charset="0"/>
                <a:sym typeface="Arial"/>
              </a:rPr>
              <a:t>High costs of electric vehicles and charging infrastructure</a:t>
            </a:r>
            <a:r>
              <a:rPr lang="en-US" dirty="0">
                <a:solidFill>
                  <a:srgbClr val="0E0E0E"/>
                </a:solidFill>
                <a:latin typeface="Calibri" panose="020F0502020204030204" pitchFamily="34" charset="0"/>
                <a:cs typeface="Calibri" panose="020F0502020204030204" pitchFamily="34" charset="0"/>
              </a:rPr>
              <a:t>: T</a:t>
            </a:r>
            <a:r>
              <a:rPr lang="en-US" dirty="0">
                <a:solidFill>
                  <a:srgbClr val="0E0E0E"/>
                </a:solidFill>
                <a:latin typeface="Calibri" panose="020F0502020204030204" pitchFamily="34" charset="0"/>
                <a:cs typeface="Calibri" panose="020F0502020204030204" pitchFamily="34" charset="0"/>
                <a:sym typeface="Arial"/>
              </a:rPr>
              <a:t>here may be a high upfront cost, and for many people, </a:t>
            </a:r>
            <a:r>
              <a:rPr lang="en-US" dirty="0">
                <a:solidFill>
                  <a:srgbClr val="0E0E0E"/>
                </a:solidFill>
                <a:latin typeface="Calibri" panose="020F0502020204030204" pitchFamily="34" charset="0"/>
                <a:cs typeface="Calibri" panose="020F0502020204030204" pitchFamily="34" charset="0"/>
              </a:rPr>
              <a:t>knowing</a:t>
            </a:r>
            <a:r>
              <a:rPr lang="en-US" dirty="0">
                <a:solidFill>
                  <a:srgbClr val="0E0E0E"/>
                </a:solidFill>
                <a:latin typeface="Calibri" panose="020F0502020204030204" pitchFamily="34" charset="0"/>
                <a:cs typeface="Calibri" panose="020F0502020204030204" pitchFamily="34" charset="0"/>
                <a:sym typeface="Arial"/>
              </a:rPr>
              <a:t> that it’s cheaper in the long run is insufficient. </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900"/>
              </a:spcBef>
              <a:spcAft>
                <a:spcPts val="0"/>
              </a:spcAft>
              <a:buSzPts val="1400"/>
              <a:buFont typeface="Arial"/>
              <a:buChar char="•"/>
            </a:pPr>
            <a:r>
              <a:rPr lang="en-US" dirty="0">
                <a:solidFill>
                  <a:srgbClr val="0E0E0E"/>
                </a:solidFill>
                <a:latin typeface="Calibri" panose="020F0502020204030204" pitchFamily="34" charset="0"/>
                <a:cs typeface="Calibri" panose="020F0502020204030204" pitchFamily="34" charset="0"/>
                <a:sym typeface="Arial"/>
              </a:rPr>
              <a:t>Limited charging infrastructure, especially in rural and multifamily areas</a:t>
            </a:r>
            <a:r>
              <a:rPr lang="en-US" dirty="0">
                <a:solidFill>
                  <a:srgbClr val="0E0E0E"/>
                </a:solidFill>
                <a:latin typeface="Calibri" panose="020F0502020204030204" pitchFamily="34" charset="0"/>
                <a:cs typeface="Calibri" panose="020F0502020204030204" pitchFamily="34" charset="0"/>
              </a:rPr>
              <a:t>: </a:t>
            </a:r>
            <a:r>
              <a:rPr lang="en-US" dirty="0">
                <a:solidFill>
                  <a:srgbClr val="0E0E0E"/>
                </a:solidFill>
                <a:latin typeface="Calibri" panose="020F0502020204030204" pitchFamily="34" charset="0"/>
                <a:cs typeface="Calibri" panose="020F0502020204030204" pitchFamily="34" charset="0"/>
                <a:sym typeface="Arial"/>
              </a:rPr>
              <a:t>If everyone starts using electric cars, do we have the capacity to accommodate </a:t>
            </a:r>
            <a:r>
              <a:rPr lang="en-US" dirty="0">
                <a:solidFill>
                  <a:srgbClr val="0E0E0E"/>
                </a:solidFill>
                <a:latin typeface="Calibri" panose="020F0502020204030204" pitchFamily="34" charset="0"/>
                <a:cs typeface="Calibri" panose="020F0502020204030204" pitchFamily="34" charset="0"/>
              </a:rPr>
              <a:t>their charging needs</a:t>
            </a:r>
            <a:r>
              <a:rPr lang="en-US" dirty="0">
                <a:solidFill>
                  <a:srgbClr val="0E0E0E"/>
                </a:solidFill>
                <a:latin typeface="Calibri" panose="020F0502020204030204" pitchFamily="34" charset="0"/>
                <a:cs typeface="Calibri" panose="020F0502020204030204" pitchFamily="34" charset="0"/>
                <a:sym typeface="Arial"/>
              </a:rPr>
              <a:t>? Do we have charging stations? Does our grid have the capacity to charge that many vehicles? What about adding public transit vehicles?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900"/>
              </a:spcBef>
              <a:spcAft>
                <a:spcPts val="0"/>
              </a:spcAft>
              <a:buSzPts val="1400"/>
              <a:buFont typeface="Arial"/>
              <a:buChar char="•"/>
            </a:pPr>
            <a:r>
              <a:rPr lang="en-US" dirty="0">
                <a:solidFill>
                  <a:srgbClr val="0E0E0E"/>
                </a:solidFill>
                <a:latin typeface="Calibri" panose="020F0502020204030204" pitchFamily="34" charset="0"/>
                <a:cs typeface="Calibri" panose="020F0502020204030204" pitchFamily="34" charset="0"/>
                <a:sym typeface="Arial"/>
              </a:rPr>
              <a:t>Concerns about the convenience of finding chargers on long trips</a:t>
            </a:r>
            <a:r>
              <a:rPr lang="en-US" dirty="0">
                <a:solidFill>
                  <a:srgbClr val="0E0E0E"/>
                </a:solidFill>
                <a:latin typeface="Calibri" panose="020F0502020204030204" pitchFamily="34" charset="0"/>
                <a:cs typeface="Calibri" panose="020F0502020204030204" pitchFamily="34" charset="0"/>
              </a:rPr>
              <a:t>: While s</a:t>
            </a:r>
            <a:r>
              <a:rPr lang="en-US" dirty="0">
                <a:solidFill>
                  <a:srgbClr val="0E0E0E"/>
                </a:solidFill>
                <a:latin typeface="Calibri" panose="020F0502020204030204" pitchFamily="34" charset="0"/>
                <a:cs typeface="Calibri" panose="020F0502020204030204" pitchFamily="34" charset="0"/>
                <a:sym typeface="Arial"/>
              </a:rPr>
              <a:t>ome stations </a:t>
            </a:r>
            <a:r>
              <a:rPr lang="en-US" dirty="0">
                <a:solidFill>
                  <a:srgbClr val="0E0E0E"/>
                </a:solidFill>
                <a:latin typeface="Calibri" panose="020F0502020204030204" pitchFamily="34" charset="0"/>
                <a:cs typeface="Calibri" panose="020F0502020204030204" pitchFamily="34" charset="0"/>
              </a:rPr>
              <a:t>charge</a:t>
            </a:r>
            <a:r>
              <a:rPr lang="en-US" dirty="0">
                <a:solidFill>
                  <a:srgbClr val="0E0E0E"/>
                </a:solidFill>
                <a:latin typeface="Calibri" panose="020F0502020204030204" pitchFamily="34" charset="0"/>
                <a:cs typeface="Calibri" panose="020F0502020204030204" pitchFamily="34" charset="0"/>
                <a:sym typeface="Arial"/>
              </a:rPr>
              <a:t> EVs faster than others, </a:t>
            </a:r>
            <a:r>
              <a:rPr lang="en-US" dirty="0">
                <a:solidFill>
                  <a:srgbClr val="0E0E0E"/>
                </a:solidFill>
                <a:latin typeface="Calibri" panose="020F0502020204030204" pitchFamily="34" charset="0"/>
                <a:cs typeface="Calibri" panose="020F0502020204030204" pitchFamily="34" charset="0"/>
              </a:rPr>
              <a:t>a</a:t>
            </a:r>
            <a:r>
              <a:rPr lang="en-US" dirty="0">
                <a:solidFill>
                  <a:srgbClr val="0E0E0E"/>
                </a:solidFill>
                <a:latin typeface="Calibri" panose="020F0502020204030204" pitchFamily="34" charset="0"/>
                <a:cs typeface="Calibri" panose="020F0502020204030204" pitchFamily="34" charset="0"/>
                <a:sym typeface="Arial"/>
              </a:rPr>
              <a:t> few surpass the speed of </a:t>
            </a:r>
            <a:r>
              <a:rPr lang="en-US" dirty="0">
                <a:solidFill>
                  <a:srgbClr val="0E0E0E"/>
                </a:solidFill>
                <a:latin typeface="Calibri" panose="020F0502020204030204" pitchFamily="34" charset="0"/>
                <a:cs typeface="Calibri" panose="020F0502020204030204" pitchFamily="34" charset="0"/>
              </a:rPr>
              <a:t>re</a:t>
            </a:r>
            <a:r>
              <a:rPr lang="en-US" dirty="0">
                <a:solidFill>
                  <a:srgbClr val="0E0E0E"/>
                </a:solidFill>
                <a:latin typeface="Calibri" panose="020F0502020204030204" pitchFamily="34" charset="0"/>
                <a:cs typeface="Calibri" panose="020F0502020204030204" pitchFamily="34" charset="0"/>
                <a:sym typeface="Arial"/>
              </a:rPr>
              <a:t>filling a </a:t>
            </a:r>
            <a:r>
              <a:rPr lang="en-US" dirty="0">
                <a:solidFill>
                  <a:srgbClr val="0E0E0E"/>
                </a:solidFill>
                <a:latin typeface="Calibri" panose="020F0502020204030204" pitchFamily="34" charset="0"/>
                <a:cs typeface="Calibri" panose="020F0502020204030204" pitchFamily="34" charset="0"/>
              </a:rPr>
              <a:t>gas </a:t>
            </a:r>
            <a:r>
              <a:rPr lang="en-US" dirty="0">
                <a:solidFill>
                  <a:srgbClr val="0E0E0E"/>
                </a:solidFill>
                <a:latin typeface="Calibri" panose="020F0502020204030204" pitchFamily="34" charset="0"/>
                <a:cs typeface="Calibri" panose="020F0502020204030204" pitchFamily="34" charset="0"/>
                <a:sym typeface="Arial"/>
              </a:rPr>
              <a:t>tank. </a:t>
            </a:r>
            <a:r>
              <a:rPr lang="en-US" dirty="0">
                <a:solidFill>
                  <a:srgbClr val="0E0E0E"/>
                </a:solidFill>
                <a:latin typeface="Calibri" panose="020F0502020204030204" pitchFamily="34" charset="0"/>
                <a:cs typeface="Calibri" panose="020F0502020204030204" pitchFamily="34" charset="0"/>
              </a:rPr>
              <a:t>P</a:t>
            </a:r>
            <a:r>
              <a:rPr lang="en-US" dirty="0">
                <a:solidFill>
                  <a:srgbClr val="0E0E0E"/>
                </a:solidFill>
                <a:latin typeface="Calibri" panose="020F0502020204030204" pitchFamily="34" charset="0"/>
                <a:cs typeface="Calibri" panose="020F0502020204030204" pitchFamily="34" charset="0"/>
                <a:sym typeface="Arial"/>
              </a:rPr>
              <a:t>eople driving for long hours </a:t>
            </a:r>
            <a:r>
              <a:rPr lang="en-US" dirty="0">
                <a:solidFill>
                  <a:srgbClr val="0E0E0E"/>
                </a:solidFill>
                <a:latin typeface="Calibri" panose="020F0502020204030204" pitchFamily="34" charset="0"/>
                <a:cs typeface="Calibri" panose="020F0502020204030204" pitchFamily="34" charset="0"/>
              </a:rPr>
              <a:t>may not </a:t>
            </a:r>
            <a:r>
              <a:rPr lang="en-US" dirty="0">
                <a:solidFill>
                  <a:srgbClr val="0E0E0E"/>
                </a:solidFill>
                <a:latin typeface="Calibri" panose="020F0502020204030204" pitchFamily="34" charset="0"/>
                <a:cs typeface="Calibri" panose="020F0502020204030204" pitchFamily="34" charset="0"/>
                <a:sym typeface="Arial"/>
              </a:rPr>
              <a:t>want to </a:t>
            </a:r>
            <a:r>
              <a:rPr lang="en-US" dirty="0">
                <a:solidFill>
                  <a:srgbClr val="0E0E0E"/>
                </a:solidFill>
                <a:latin typeface="Calibri" panose="020F0502020204030204" pitchFamily="34" charset="0"/>
                <a:cs typeface="Calibri" panose="020F0502020204030204" pitchFamily="34" charset="0"/>
              </a:rPr>
              <a:t>pause</a:t>
            </a:r>
            <a:r>
              <a:rPr lang="en-US" dirty="0">
                <a:solidFill>
                  <a:srgbClr val="0E0E0E"/>
                </a:solidFill>
                <a:latin typeface="Calibri" panose="020F0502020204030204" pitchFamily="34" charset="0"/>
                <a:cs typeface="Calibri" panose="020F0502020204030204" pitchFamily="34" charset="0"/>
                <a:sym typeface="Arial"/>
              </a:rPr>
              <a:t> for their car to recharge halfway. This </a:t>
            </a:r>
            <a:r>
              <a:rPr lang="en-US" dirty="0">
                <a:solidFill>
                  <a:srgbClr val="0E0E0E"/>
                </a:solidFill>
                <a:latin typeface="Calibri" panose="020F0502020204030204" pitchFamily="34" charset="0"/>
                <a:cs typeface="Calibri" panose="020F0502020204030204" pitchFamily="34" charset="0"/>
              </a:rPr>
              <a:t>is</a:t>
            </a:r>
            <a:r>
              <a:rPr lang="en-US" dirty="0">
                <a:solidFill>
                  <a:srgbClr val="0E0E0E"/>
                </a:solidFill>
                <a:latin typeface="Calibri" panose="020F0502020204030204" pitchFamily="34" charset="0"/>
                <a:cs typeface="Calibri" panose="020F0502020204030204" pitchFamily="34" charset="0"/>
                <a:sym typeface="Arial"/>
              </a:rPr>
              <a:t> relevant for </a:t>
            </a:r>
            <a:r>
              <a:rPr lang="en-US" dirty="0">
                <a:solidFill>
                  <a:srgbClr val="0E0E0E"/>
                </a:solidFill>
                <a:latin typeface="Calibri" panose="020F0502020204030204" pitchFamily="34" charset="0"/>
                <a:cs typeface="Calibri" panose="020F0502020204030204" pitchFamily="34" charset="0"/>
              </a:rPr>
              <a:t>individuals</a:t>
            </a:r>
            <a:r>
              <a:rPr lang="en-US" dirty="0">
                <a:solidFill>
                  <a:srgbClr val="0E0E0E"/>
                </a:solidFill>
                <a:latin typeface="Calibri" panose="020F0502020204030204" pitchFamily="34" charset="0"/>
                <a:cs typeface="Calibri" panose="020F0502020204030204" pitchFamily="34" charset="0"/>
                <a:sym typeface="Arial"/>
              </a:rPr>
              <a:t> like long-haul truckers or for vehicles like buses that are expected to run continuously for </a:t>
            </a:r>
            <a:r>
              <a:rPr lang="en-US" dirty="0">
                <a:solidFill>
                  <a:srgbClr val="0E0E0E"/>
                </a:solidFill>
                <a:latin typeface="Calibri" panose="020F0502020204030204" pitchFamily="34" charset="0"/>
                <a:cs typeface="Calibri" panose="020F0502020204030204" pitchFamily="34" charset="0"/>
              </a:rPr>
              <a:t>specific durations</a:t>
            </a:r>
            <a:r>
              <a:rPr lang="en-US" dirty="0">
                <a:solidFill>
                  <a:srgbClr val="0E0E0E"/>
                </a:solidFill>
                <a:latin typeface="Calibri" panose="020F0502020204030204" pitchFamily="34" charset="0"/>
                <a:cs typeface="Calibri" panose="020F0502020204030204" pitchFamily="34" charset="0"/>
                <a:sym typeface="Arial"/>
              </a:rPr>
              <a:t>; the need </a:t>
            </a:r>
            <a:r>
              <a:rPr lang="en-US" dirty="0">
                <a:solidFill>
                  <a:srgbClr val="0E0E0E"/>
                </a:solidFill>
                <a:latin typeface="Calibri" panose="020F0502020204030204" pitchFamily="34" charset="0"/>
                <a:cs typeface="Calibri" panose="020F0502020204030204" pitchFamily="34" charset="0"/>
              </a:rPr>
              <a:t>for </a:t>
            </a:r>
            <a:r>
              <a:rPr lang="en-US" dirty="0">
                <a:solidFill>
                  <a:srgbClr val="0E0E0E"/>
                </a:solidFill>
                <a:latin typeface="Calibri" panose="020F0502020204030204" pitchFamily="34" charset="0"/>
                <a:cs typeface="Calibri" panose="020F0502020204030204" pitchFamily="34" charset="0"/>
                <a:sym typeface="Arial"/>
              </a:rPr>
              <a:t>additional charging time </a:t>
            </a:r>
            <a:r>
              <a:rPr lang="en-US" dirty="0">
                <a:solidFill>
                  <a:srgbClr val="0E0E0E"/>
                </a:solidFill>
                <a:latin typeface="Calibri" panose="020F0502020204030204" pitchFamily="34" charset="0"/>
                <a:cs typeface="Calibri" panose="020F0502020204030204" pitchFamily="34" charset="0"/>
              </a:rPr>
              <a:t>must</a:t>
            </a:r>
            <a:r>
              <a:rPr lang="en-US" dirty="0">
                <a:solidFill>
                  <a:srgbClr val="0E0E0E"/>
                </a:solidFill>
                <a:latin typeface="Calibri" panose="020F0502020204030204" pitchFamily="34" charset="0"/>
                <a:cs typeface="Calibri" panose="020F0502020204030204" pitchFamily="34" charset="0"/>
                <a:sym typeface="Arial"/>
              </a:rPr>
              <a:t> be factored into schedules and routes.</a:t>
            </a:r>
            <a:endParaRPr dirty="0">
              <a:latin typeface="Calibri" panose="020F0502020204030204" pitchFamily="34" charset="0"/>
              <a:cs typeface="Calibri" panose="020F0502020204030204" pitchFamily="34" charset="0"/>
            </a:endParaRPr>
          </a:p>
        </p:txBody>
      </p:sp>
      <p:sp>
        <p:nvSpPr>
          <p:cNvPr id="360" name="Google Shape;3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184720d80a_0_173:notes"/>
          <p:cNvSpPr>
            <a:spLocks noGrp="1" noRot="1" noChangeAspect="1"/>
          </p:cNvSpPr>
          <p:nvPr>
            <p:ph type="sldImg" idx="2"/>
          </p:nvPr>
        </p:nvSpPr>
        <p:spPr>
          <a:xfrm>
            <a:off x="2305050" y="127000"/>
            <a:ext cx="2247900" cy="1263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3184720d80a_0_173:notes"/>
          <p:cNvSpPr txBox="1">
            <a:spLocks noGrp="1"/>
          </p:cNvSpPr>
          <p:nvPr>
            <p:ph type="body" idx="1"/>
          </p:nvPr>
        </p:nvSpPr>
        <p:spPr>
          <a:xfrm>
            <a:off x="685800" y="1484243"/>
            <a:ext cx="5486400" cy="720086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Students must consider the factors that go into a desirable location for an EV charging hub. Groups will work to design EV charging networks to maximize accessibility and efficiency.</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groups and direct them to their worksheets, which contain the maps, criteria, and budget information for the activity. Since all groups will be working from the same prompts, the teacher can choose the size of the groups.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examining the provided information, each group will design an EV charging network for a fictional town that maximizes accessibility and efficiency. Students must consider public concerns, budget constraints, existing infrastructure, and accessibility.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Criteria:</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Accessibility: Proximity to bus/train lines and major roads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Public concerns: Address potential pushback on development or disruption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Efficiency: Think about traffic flow and high-demand areas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Networks can consist of a combination of three types of charging stations: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Small (car only): Low cost, minimal disruption, suitable for residential areas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Medium (car and bus): Higher cost, longer installation time, best near transit hubs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Multiuse (car and bike): Moderate cost, appealing to urban users, good for business districts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Students will design their system by following the prompts on their worksheets and present their plan to the “city council” (the rest of the class). Their presentations should include the following:</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How they will allocate funds to maximize the impact across the city</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Why they believe their location choices to be the most beneficial</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How they plan to handle potential concerns from residents or businesses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Please encourage students to share why their plan will encourage people to transition to using EVs while minimizing public resistance</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76" name="Google Shape;376;g3184720d80a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184720d80a_0_346: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3184720d80a_0_34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Debrief discussion:</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After each group presents, facilitate short discussion to compare plans.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Ask students to vote (as “city council”) on which plan they want to implement for their town.</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Ask students about the most important factors they considered when planning their designs. What factors were most important in evaluating the designs?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Designing an effective EV charging network involves careful consideration of community needs, financial constraints, and logistical challenges. </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Bringing EV infrastructure into any community is challenging, even if the community is supportive.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90" name="Google Shape;390;g3184720d80a_0_3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10bd32f27a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310bd32f27a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Review each point and reinforce the importance of a collective effort to overcome common barriers.</a:t>
            </a:r>
            <a:endParaRPr b="0" dirty="0">
              <a:latin typeface="Calibri" panose="020F0502020204030204" pitchFamily="34" charset="0"/>
              <a:cs typeface="Calibri" panose="020F0502020204030204" pitchFamily="34" charset="0"/>
            </a:endParaRPr>
          </a:p>
        </p:txBody>
      </p:sp>
      <p:sp>
        <p:nvSpPr>
          <p:cNvPr id="403" name="Google Shape;403;g310bd32f27a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10bd32f27a_0_22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310bd32f27a_0_22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Please encourage students to respond to one or both questions aloud or in their journals or worksheets.</a:t>
            </a:r>
          </a:p>
          <a:p>
            <a:pPr marL="0" lvl="0" indent="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Follow-up: How might this challenge to Transit-Oriented Development be addressed?</a:t>
            </a:r>
            <a:endParaRPr dirty="0">
              <a:latin typeface="Calibri" panose="020F0502020204030204" pitchFamily="34" charset="0"/>
              <a:cs typeface="Calibri" panose="020F0502020204030204" pitchFamily="34" charset="0"/>
            </a:endParaRPr>
          </a:p>
        </p:txBody>
      </p:sp>
      <p:sp>
        <p:nvSpPr>
          <p:cNvPr id="418" name="Google Shape;418;g310bd32f27a_0_2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Calibri"/>
                <a:ea typeface="Calibri"/>
                <a:cs typeface="Calibri"/>
                <a:sym typeface="Calibri"/>
              </a:rPr>
              <a:t>Activity objective</a:t>
            </a:r>
            <a:r>
              <a:rPr lang="en-US">
                <a:latin typeface="Calibri"/>
                <a:ea typeface="Calibri"/>
                <a:cs typeface="Calibri"/>
                <a:sym typeface="Calibri"/>
              </a:rPr>
              <a:t>: Students think about the bigger picture of what influences wide-scale change in society.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latin typeface="Calibri"/>
                <a:ea typeface="Calibri"/>
                <a:cs typeface="Calibri"/>
                <a:sym typeface="Calibri"/>
              </a:rPr>
              <a:t>Instructions</a:t>
            </a:r>
            <a:endParaRPr b="1">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Students can do this activity in small groups, in pairs, or as a class.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Ask students to consider all modes of vehicles and public transit, and then brainstorm and discuss </a:t>
            </a:r>
            <a:r>
              <a:rPr lang="en-US" i="1">
                <a:latin typeface="Calibri"/>
                <a:ea typeface="Calibri"/>
                <a:cs typeface="Calibri"/>
                <a:sym typeface="Calibri"/>
              </a:rPr>
              <a:t>what would need to change to make all cars and public transit electric.</a:t>
            </a:r>
            <a:endParaRPr i="1">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Students should consider both technological and social infrastructure-related barriers to transformation and adoption of new technologies.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After a couple of minutes, if students have been discussing in pairs or small groups, ask a few of them to share their suggestions with the class and highlight common themes.</a:t>
            </a:r>
            <a:endParaRPr>
              <a:latin typeface="Calibri"/>
              <a:ea typeface="Calibri"/>
              <a:cs typeface="Calibri"/>
              <a:sym typeface="Calibri"/>
            </a:endParaRPr>
          </a:p>
          <a:p>
            <a:pPr marL="0" lvl="0" indent="0" algn="l" rtl="0">
              <a:spcBef>
                <a:spcPts val="0"/>
              </a:spcBef>
              <a:spcAft>
                <a:spcPts val="0"/>
              </a:spcAft>
              <a:buNone/>
            </a:pPr>
            <a:endParaRPr sz="1400"/>
          </a:p>
        </p:txBody>
      </p:sp>
      <p:sp>
        <p:nvSpPr>
          <p:cNvPr id="205" name="Google Shape;20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1865e619d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31865e619d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433" name="Google Shape;433;g31865e619d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10bd32f27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10bd32f27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Here’s what we’ll be covering today</a:t>
            </a:r>
            <a:r>
              <a:rPr lang="en-US" dirty="0">
                <a:latin typeface="Calibri" panose="020F0502020204030204" pitchFamily="34" charset="0"/>
                <a:cs typeface="Calibri" panose="020F0502020204030204" pitchFamily="34" charset="0"/>
              </a:rPr>
              <a:t>:</a:t>
            </a:r>
            <a:r>
              <a:rPr lang="en-US" b="0" dirty="0">
                <a:latin typeface="Calibri" panose="020F0502020204030204" pitchFamily="34" charset="0"/>
                <a:cs typeface="Calibri" panose="020F0502020204030204" pitchFamily="34" charset="0"/>
              </a:rPr>
              <a:t> electric transportation and its impact on the environment and Massachusetts’s climate goals.</a:t>
            </a:r>
            <a:endParaRPr b="0" dirty="0">
              <a:latin typeface="Calibri" panose="020F0502020204030204" pitchFamily="34" charset="0"/>
              <a:cs typeface="Calibri" panose="020F0502020204030204" pitchFamily="34" charset="0"/>
            </a:endParaRPr>
          </a:p>
        </p:txBody>
      </p:sp>
      <p:sp>
        <p:nvSpPr>
          <p:cNvPr id="219" name="Google Shape;219;g310bd32f27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0bd32f27a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10bd32f27a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b="0"/>
          </a:p>
        </p:txBody>
      </p:sp>
      <p:sp>
        <p:nvSpPr>
          <p:cNvPr id="236" name="Google Shape;236;g310bd32f27a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10c378f310_0_126: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310c378f310_0_12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we’ll be exploring the role of electric vehicles and the professionals who make this transformation possible.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Please note, we are not only talking about electric cars; this includes electric transportation of all kinds as well as the infrastructure that makes electrifying transportation possible.</a:t>
            </a:r>
            <a:endParaRPr dirty="0">
              <a:latin typeface="Calibri" panose="020F0502020204030204" pitchFamily="34" charset="0"/>
              <a:cs typeface="Calibri" panose="020F0502020204030204" pitchFamily="34" charset="0"/>
            </a:endParaRPr>
          </a:p>
        </p:txBody>
      </p:sp>
      <p:sp>
        <p:nvSpPr>
          <p:cNvPr id="252" name="Google Shape;252;g310c378f310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professionals are critical in making electric transportation accessible and practical. </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Each role brings unique skills to support this transformation.</a:t>
            </a:r>
            <a:endParaRPr dirty="0">
              <a:latin typeface="Calibri" panose="020F0502020204030204" pitchFamily="34" charset="0"/>
              <a:cs typeface="Calibri" panose="020F0502020204030204" pitchFamily="34" charset="0"/>
            </a:endParaRPr>
          </a:p>
        </p:txBody>
      </p:sp>
      <p:sp>
        <p:nvSpPr>
          <p:cNvPr id="266" name="Google Shape;2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dirty="0">
                <a:latin typeface="Calibri" panose="020F0502020204030204" pitchFamily="34" charset="0"/>
                <a:cs typeface="Calibri" panose="020F0502020204030204" pitchFamily="34" charset="0"/>
              </a:rPr>
              <a:t>Note to teacher: This video is a placeholder; the video created for this course will be available in spring 2025. You may skip this slide and the next if you wish.</a:t>
            </a:r>
            <a:endParaRPr b="1"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400"/>
              <a:buFont typeface="Arial"/>
              <a:buNone/>
            </a:pPr>
            <a:endParaRPr b="1"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r>
              <a:rPr lang="en-US" dirty="0">
                <a:latin typeface="Calibri" panose="020F0502020204030204" pitchFamily="34" charset="0"/>
                <a:cs typeface="Calibri" panose="020F0502020204030204" pitchFamily="34" charset="0"/>
              </a:rPr>
              <a:t>Day at work: Electric vehicle technician (3-minute video from </a:t>
            </a:r>
            <a:r>
              <a:rPr lang="en-US" dirty="0" err="1">
                <a:latin typeface="Calibri" panose="020F0502020204030204" pitchFamily="34" charset="0"/>
                <a:cs typeface="Calibri" panose="020F0502020204030204" pitchFamily="34" charset="0"/>
              </a:rPr>
              <a:t>ConnectEd</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Per Joseph Hendry, </a:t>
            </a:r>
            <a:r>
              <a:rPr lang="en-US" dirty="0" err="1">
                <a:latin typeface="Calibri" panose="020F0502020204030204" pitchFamily="34" charset="0"/>
                <a:cs typeface="Calibri" panose="020F0502020204030204" pitchFamily="34" charset="0"/>
              </a:rPr>
              <a:t>ConnectEd</a:t>
            </a:r>
            <a:r>
              <a:rPr lang="en-US" dirty="0">
                <a:latin typeface="Calibri" panose="020F0502020204030204" pitchFamily="34" charset="0"/>
                <a:cs typeface="Calibri" panose="020F0502020204030204" pitchFamily="34" charset="0"/>
              </a:rPr>
              <a:t>, "Okay for you to do so with proper attribution for non-commercial purposes!")</a:t>
            </a:r>
          </a:p>
          <a:p>
            <a:pPr marL="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 </a:t>
            </a:r>
            <a:r>
              <a:rPr lang="en-US" dirty="0">
                <a:uFill>
                  <a:noFill/>
                </a:uFill>
                <a:latin typeface="Calibri" panose="020F0502020204030204" pitchFamily="34" charset="0"/>
                <a:cs typeface="Calibri" panose="020F0502020204030204" pitchFamily="34" charset="0"/>
                <a:hlinkClick r:id="rId3"/>
              </a:rPr>
              <a:t> </a:t>
            </a:r>
            <a:r>
              <a:rPr lang="en-US" u="sng"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https://youtu.be/M05oLsNnngY?si=w0LS2ypadA09qqbb</a:t>
            </a:r>
            <a:endParaRPr u="sng"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400"/>
              <a:buNone/>
            </a:pPr>
            <a:r>
              <a:rPr lang="en-US" u="sng" dirty="0">
                <a:solidFill>
                  <a:schemeClr val="hlink"/>
                </a:solidFill>
                <a:latin typeface="Calibri" panose="020F0502020204030204" pitchFamily="34" charset="0"/>
                <a:cs typeface="Calibri" panose="020F0502020204030204" pitchFamily="34" charset="0"/>
                <a:hlinkClick r:id="rId4"/>
              </a:rPr>
              <a:t>jhendry@connectednational.org</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Project Associate, Administrator–IT Management and Operations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(510)343-9833</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u="sng" dirty="0">
                <a:solidFill>
                  <a:schemeClr val="hlink"/>
                </a:solidFill>
                <a:latin typeface="Calibri" panose="020F0502020204030204" pitchFamily="34" charset="0"/>
                <a:cs typeface="Calibri" panose="020F0502020204030204" pitchFamily="34" charset="0"/>
                <a:hlinkClick r:id="rId5"/>
              </a:rPr>
              <a:t>ConnectED</a:t>
            </a:r>
            <a:r>
              <a:rPr lang="en-US" dirty="0">
                <a:latin typeface="Calibri" panose="020F0502020204030204" pitchFamily="34" charset="0"/>
                <a:cs typeface="Calibri" panose="020F0502020204030204" pitchFamily="34" charset="0"/>
              </a:rPr>
              <a:t>: The National Center for College and Career make potential exponential</a:t>
            </a:r>
            <a:endParaRPr dirty="0">
              <a:latin typeface="Calibri" panose="020F0502020204030204" pitchFamily="34" charset="0"/>
              <a:cs typeface="Calibri" panose="020F0502020204030204" pitchFamily="34" charset="0"/>
            </a:endParaRPr>
          </a:p>
        </p:txBody>
      </p:sp>
      <p:sp>
        <p:nvSpPr>
          <p:cNvPr id="276" name="Google Shape;27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184720d80a_0_1: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3184720d80a_0_1: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3184720d80a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17bf74c6ce_0_1: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17bf74c6ce_0_1:notes"/>
          <p:cNvSpPr txBox="1">
            <a:spLocks noGrp="1"/>
          </p:cNvSpPr>
          <p:nvPr>
            <p:ph type="body" idx="1"/>
          </p:nvPr>
        </p:nvSpPr>
        <p:spPr>
          <a:xfrm>
            <a:off x="685800" y="2551611"/>
            <a:ext cx="5486400" cy="613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Massachusetts has two primary strategies for lowering carbon emissions related to transportation:</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1. Improving alternatives to personal vehicles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2. Transitioning most vehicles on the road to electric vehicles</a:t>
            </a:r>
            <a:endParaRPr dirty="0">
              <a:latin typeface="Calibri" panose="020F0502020204030204" pitchFamily="34" charset="0"/>
              <a:cs typeface="Calibri" panose="020F0502020204030204" pitchFamily="34" charset="0"/>
            </a:endParaRPr>
          </a:p>
        </p:txBody>
      </p:sp>
      <p:sp>
        <p:nvSpPr>
          <p:cNvPr id="298" name="Google Shape;298;g317bf74c6c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a:spLocks noGrp="1"/>
          </p:cNvSpPr>
          <p:nvPr>
            <p:ph type="pic" idx="2"/>
          </p:nvPr>
        </p:nvSpPr>
        <p:spPr>
          <a:xfrm>
            <a:off x="6393873" y="1417320"/>
            <a:ext cx="4572000" cy="4023360"/>
          </a:xfrm>
          <a:prstGeom prst="rect">
            <a:avLst/>
          </a:prstGeom>
          <a:solidFill>
            <a:srgbClr val="595959"/>
          </a:solidFill>
          <a:ln>
            <a:noFill/>
          </a:ln>
        </p:spPr>
      </p:sp>
      <p:cxnSp>
        <p:nvCxnSpPr>
          <p:cNvPr id="27" name="Google Shape;27;p28"/>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28" name="Google Shape;28;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28"/>
          <p:cNvSpPr txBox="1">
            <a:spLocks noGrp="1"/>
          </p:cNvSpPr>
          <p:nvPr>
            <p:ph type="body" idx="3"/>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92"/>
        <p:cNvGrpSpPr/>
        <p:nvPr/>
      </p:nvGrpSpPr>
      <p:grpSpPr>
        <a:xfrm>
          <a:off x="0" y="0"/>
          <a:ext cx="0" cy="0"/>
          <a:chOff x="0" y="0"/>
          <a:chExt cx="0" cy="0"/>
        </a:xfrm>
      </p:grpSpPr>
      <p:sp>
        <p:nvSpPr>
          <p:cNvPr id="93" name="Google Shape;93;g317430be7a9_0_274"/>
          <p:cNvSpPr/>
          <p:nvPr/>
        </p:nvSpPr>
        <p:spPr>
          <a:xfrm>
            <a:off x="1304200" y="14118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g317430be7a9_0_274"/>
          <p:cNvSpPr>
            <a:spLocks noGrp="1"/>
          </p:cNvSpPr>
          <p:nvPr>
            <p:ph type="pic" idx="2"/>
          </p:nvPr>
        </p:nvSpPr>
        <p:spPr>
          <a:xfrm>
            <a:off x="508000" y="976825"/>
            <a:ext cx="4606500" cy="4001100"/>
          </a:xfrm>
          <a:prstGeom prst="rect">
            <a:avLst/>
          </a:prstGeom>
          <a:noFill/>
          <a:ln>
            <a:noFill/>
          </a:ln>
        </p:spPr>
      </p:sp>
      <p:sp>
        <p:nvSpPr>
          <p:cNvPr id="95" name="Google Shape;95;g317430be7a9_0_27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g317430be7a9_0_27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7" name="Google Shape;97;g317430be7a9_0_274"/>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g317430be7a9_0_274"/>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sp>
        <p:nvSpPr>
          <p:cNvPr id="99" name="Google Shape;99;g317430be7a9_0_274"/>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0" name="Google Shape;100;g317430be7a9_0_274"/>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101"/>
        <p:cNvGrpSpPr/>
        <p:nvPr/>
      </p:nvGrpSpPr>
      <p:grpSpPr>
        <a:xfrm>
          <a:off x="0" y="0"/>
          <a:ext cx="0" cy="0"/>
          <a:chOff x="0" y="0"/>
          <a:chExt cx="0" cy="0"/>
        </a:xfrm>
      </p:grpSpPr>
      <p:sp>
        <p:nvSpPr>
          <p:cNvPr id="102" name="Google Shape;102;g317430be7a9_0_284"/>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17430be7a9_0_284"/>
          <p:cNvSpPr>
            <a:spLocks noGrp="1"/>
          </p:cNvSpPr>
          <p:nvPr>
            <p:ph type="pic" idx="2"/>
          </p:nvPr>
        </p:nvSpPr>
        <p:spPr>
          <a:xfrm>
            <a:off x="508000" y="976825"/>
            <a:ext cx="4606500" cy="4001100"/>
          </a:xfrm>
          <a:prstGeom prst="rect">
            <a:avLst/>
          </a:prstGeom>
          <a:noFill/>
          <a:ln>
            <a:noFill/>
          </a:ln>
        </p:spPr>
      </p:sp>
      <p:sp>
        <p:nvSpPr>
          <p:cNvPr id="104" name="Google Shape;104;g317430be7a9_0_28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g317430be7a9_0_28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6" name="Google Shape;106;g317430be7a9_0_284"/>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317430be7a9_0_284"/>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sp>
        <p:nvSpPr>
          <p:cNvPr id="108" name="Google Shape;108;g317430be7a9_0_284"/>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9" name="Google Shape;109;g317430be7a9_0_284"/>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110"/>
        <p:cNvGrpSpPr/>
        <p:nvPr/>
      </p:nvGrpSpPr>
      <p:grpSpPr>
        <a:xfrm>
          <a:off x="0" y="0"/>
          <a:ext cx="0" cy="0"/>
          <a:chOff x="0" y="0"/>
          <a:chExt cx="0" cy="0"/>
        </a:xfrm>
      </p:grpSpPr>
      <p:sp>
        <p:nvSpPr>
          <p:cNvPr id="111" name="Google Shape;111;g317430be7a9_0_294"/>
          <p:cNvSpPr/>
          <p:nvPr/>
        </p:nvSpPr>
        <p:spPr>
          <a:xfrm>
            <a:off x="1325750" y="1422938"/>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g317430be7a9_0_294"/>
          <p:cNvSpPr>
            <a:spLocks noGrp="1"/>
          </p:cNvSpPr>
          <p:nvPr>
            <p:ph type="pic" idx="2"/>
          </p:nvPr>
        </p:nvSpPr>
        <p:spPr>
          <a:xfrm>
            <a:off x="529550" y="987913"/>
            <a:ext cx="4606500" cy="4001100"/>
          </a:xfrm>
          <a:prstGeom prst="rect">
            <a:avLst/>
          </a:prstGeom>
          <a:noFill/>
          <a:ln>
            <a:noFill/>
          </a:ln>
        </p:spPr>
      </p:sp>
      <p:sp>
        <p:nvSpPr>
          <p:cNvPr id="113" name="Google Shape;113;g317430be7a9_0_29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g317430be7a9_0_29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5" name="Google Shape;115;g317430be7a9_0_294"/>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317430be7a9_0_294"/>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17" name="Google Shape;117;g317430be7a9_0_294"/>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8" name="Google Shape;118;g317430be7a9_0_294"/>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ll Out Box 2 1">
  <p:cSld name="TITLE_ONLY_2_1_2">
    <p:spTree>
      <p:nvGrpSpPr>
        <p:cNvPr id="1" name="Shape 119"/>
        <p:cNvGrpSpPr/>
        <p:nvPr/>
      </p:nvGrpSpPr>
      <p:grpSpPr>
        <a:xfrm>
          <a:off x="0" y="0"/>
          <a:ext cx="0" cy="0"/>
          <a:chOff x="0" y="0"/>
          <a:chExt cx="0" cy="0"/>
        </a:xfrm>
      </p:grpSpPr>
      <p:sp>
        <p:nvSpPr>
          <p:cNvPr id="120" name="Google Shape;120;g3181a1fba10_0_12"/>
          <p:cNvSpPr/>
          <p:nvPr/>
        </p:nvSpPr>
        <p:spPr>
          <a:xfrm>
            <a:off x="1304200" y="1411850"/>
            <a:ext cx="4230000" cy="4001100"/>
          </a:xfrm>
          <a:prstGeom prst="rect">
            <a:avLst/>
          </a:prstGeom>
          <a:solidFill>
            <a:srgbClr val="FF6000"/>
          </a:solidFill>
          <a:ln w="9525" cap="flat" cmpd="sng">
            <a:solidFill>
              <a:srgbClr val="F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g3181a1fba10_0_12"/>
          <p:cNvSpPr>
            <a:spLocks noGrp="1"/>
          </p:cNvSpPr>
          <p:nvPr>
            <p:ph type="pic" idx="2"/>
          </p:nvPr>
        </p:nvSpPr>
        <p:spPr>
          <a:xfrm>
            <a:off x="508000" y="976825"/>
            <a:ext cx="4606500" cy="4001100"/>
          </a:xfrm>
          <a:prstGeom prst="rect">
            <a:avLst/>
          </a:prstGeom>
          <a:noFill/>
          <a:ln>
            <a:noFill/>
          </a:ln>
        </p:spPr>
      </p:sp>
      <p:sp>
        <p:nvSpPr>
          <p:cNvPr id="122" name="Google Shape;122;g3181a1fba10_0_12"/>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g3181a1fba10_0_1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4" name="Google Shape;124;g3181a1fba10_0_12"/>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3181a1fba10_0_12"/>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26" name="Google Shape;126;g3181a1fba10_0_12"/>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27" name="Google Shape;127;g3181a1fba10_0_12"/>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28"/>
        <p:cNvGrpSpPr/>
        <p:nvPr/>
      </p:nvGrpSpPr>
      <p:grpSpPr>
        <a:xfrm>
          <a:off x="0" y="0"/>
          <a:ext cx="0" cy="0"/>
          <a:chOff x="0" y="0"/>
          <a:chExt cx="0" cy="0"/>
        </a:xfrm>
      </p:grpSpPr>
      <p:sp>
        <p:nvSpPr>
          <p:cNvPr id="129" name="Google Shape;129;g317430be7a9_0_304"/>
          <p:cNvSpPr/>
          <p:nvPr/>
        </p:nvSpPr>
        <p:spPr>
          <a:xfrm>
            <a:off x="7444775" y="14440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g317430be7a9_0_304"/>
          <p:cNvSpPr>
            <a:spLocks noGrp="1"/>
          </p:cNvSpPr>
          <p:nvPr>
            <p:ph type="pic" idx="2"/>
          </p:nvPr>
        </p:nvSpPr>
        <p:spPr>
          <a:xfrm>
            <a:off x="6648575" y="1009050"/>
            <a:ext cx="4606500" cy="4001100"/>
          </a:xfrm>
          <a:prstGeom prst="rect">
            <a:avLst/>
          </a:prstGeom>
          <a:noFill/>
          <a:ln>
            <a:noFill/>
          </a:ln>
        </p:spPr>
      </p:sp>
      <p:sp>
        <p:nvSpPr>
          <p:cNvPr id="131" name="Google Shape;131;g317430be7a9_0_30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g317430be7a9_0_304"/>
          <p:cNvSpPr txBox="1">
            <a:spLocks noGrp="1"/>
          </p:cNvSpPr>
          <p:nvPr>
            <p:ph type="body" idx="1"/>
          </p:nvPr>
        </p:nvSpPr>
        <p:spPr>
          <a:xfrm>
            <a:off x="339375" y="32316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33" name="Google Shape;133;g317430be7a9_0_304"/>
          <p:cNvSpPr txBox="1"/>
          <p:nvPr/>
        </p:nvSpPr>
        <p:spPr>
          <a:xfrm>
            <a:off x="1592425" y="24246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34" name="Google Shape;134;g317430be7a9_0_304"/>
          <p:cNvCxnSpPr/>
          <p:nvPr/>
        </p:nvCxnSpPr>
        <p:spPr>
          <a:xfrm>
            <a:off x="-49775" y="30914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35" name="Google Shape;135;g317430be7a9_0_304"/>
          <p:cNvPicPr preferRelativeResize="0"/>
          <p:nvPr/>
        </p:nvPicPr>
        <p:blipFill rotWithShape="1">
          <a:blip r:embed="rId2">
            <a:alphaModFix/>
          </a:blip>
          <a:srcRect l="32555" t="19521" r="55243" b="62627"/>
          <a:stretch/>
        </p:blipFill>
        <p:spPr>
          <a:xfrm>
            <a:off x="339387" y="2144901"/>
            <a:ext cx="1014263" cy="1075501"/>
          </a:xfrm>
          <a:prstGeom prst="rect">
            <a:avLst/>
          </a:prstGeom>
          <a:noFill/>
          <a:ln>
            <a:noFill/>
          </a:ln>
        </p:spPr>
      </p:pic>
      <p:sp>
        <p:nvSpPr>
          <p:cNvPr id="136" name="Google Shape;136;g317430be7a9_0_30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37"/>
        <p:cNvGrpSpPr/>
        <p:nvPr/>
      </p:nvGrpSpPr>
      <p:grpSpPr>
        <a:xfrm>
          <a:off x="0" y="0"/>
          <a:ext cx="0" cy="0"/>
          <a:chOff x="0" y="0"/>
          <a:chExt cx="0" cy="0"/>
        </a:xfrm>
      </p:grpSpPr>
      <p:sp>
        <p:nvSpPr>
          <p:cNvPr id="138" name="Google Shape;138;g317430be7a9_0_314"/>
          <p:cNvSpPr/>
          <p:nvPr/>
        </p:nvSpPr>
        <p:spPr>
          <a:xfrm>
            <a:off x="7444775" y="14440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g317430be7a9_0_314"/>
          <p:cNvSpPr>
            <a:spLocks noGrp="1"/>
          </p:cNvSpPr>
          <p:nvPr>
            <p:ph type="pic" idx="2"/>
          </p:nvPr>
        </p:nvSpPr>
        <p:spPr>
          <a:xfrm>
            <a:off x="6648575" y="1009050"/>
            <a:ext cx="4606500" cy="4001100"/>
          </a:xfrm>
          <a:prstGeom prst="rect">
            <a:avLst/>
          </a:prstGeom>
          <a:noFill/>
          <a:ln>
            <a:noFill/>
          </a:ln>
        </p:spPr>
      </p:sp>
      <p:sp>
        <p:nvSpPr>
          <p:cNvPr id="140" name="Google Shape;140;g317430be7a9_0_31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g317430be7a9_0_31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2" name="Google Shape;142;g317430be7a9_0_314"/>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43" name="Google Shape;143;g317430be7a9_0_314"/>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44"/>
        <p:cNvGrpSpPr/>
        <p:nvPr/>
      </p:nvGrpSpPr>
      <p:grpSpPr>
        <a:xfrm>
          <a:off x="0" y="0"/>
          <a:ext cx="0" cy="0"/>
          <a:chOff x="0" y="0"/>
          <a:chExt cx="0" cy="0"/>
        </a:xfrm>
      </p:grpSpPr>
      <p:sp>
        <p:nvSpPr>
          <p:cNvPr id="145" name="Google Shape;145;g317430be7a9_0_32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46" name="Google Shape;146;g317430be7a9_0_322"/>
          <p:cNvSpPr/>
          <p:nvPr/>
        </p:nvSpPr>
        <p:spPr>
          <a:xfrm>
            <a:off x="0" y="22251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g317430be7a9_0_32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8" name="Google Shape;148;g317430be7a9_0_322"/>
          <p:cNvSpPr txBox="1"/>
          <p:nvPr/>
        </p:nvSpPr>
        <p:spPr>
          <a:xfrm>
            <a:off x="1606450" y="2524200"/>
            <a:ext cx="4022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49" name="Google Shape;149;g317430be7a9_0_322"/>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50" name="Google Shape;150;g317430be7a9_0_32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51" name="Google Shape;151;g317430be7a9_0_322"/>
          <p:cNvPicPr preferRelativeResize="0"/>
          <p:nvPr/>
        </p:nvPicPr>
        <p:blipFill rotWithShape="1">
          <a:blip r:embed="rId2">
            <a:alphaModFix/>
          </a:blip>
          <a:srcRect l="10378"/>
          <a:stretch/>
        </p:blipFill>
        <p:spPr>
          <a:xfrm>
            <a:off x="308475" y="2364150"/>
            <a:ext cx="1009850" cy="910500"/>
          </a:xfrm>
          <a:prstGeom prst="rect">
            <a:avLst/>
          </a:prstGeom>
          <a:noFill/>
          <a:ln>
            <a:noFill/>
          </a:ln>
        </p:spPr>
      </p:pic>
      <p:sp>
        <p:nvSpPr>
          <p:cNvPr id="152" name="Google Shape;152;g317430be7a9_0_322"/>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53" name="Google Shape;153;g317430be7a9_0_322"/>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54"/>
        <p:cNvGrpSpPr/>
        <p:nvPr/>
      </p:nvGrpSpPr>
      <p:grpSpPr>
        <a:xfrm>
          <a:off x="0" y="0"/>
          <a:ext cx="0" cy="0"/>
          <a:chOff x="0" y="0"/>
          <a:chExt cx="0" cy="0"/>
        </a:xfrm>
      </p:grpSpPr>
      <p:sp>
        <p:nvSpPr>
          <p:cNvPr id="155" name="Google Shape;155;g317430be7a9_0_33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g317430be7a9_0_33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57" name="Google Shape;157;g317430be7a9_0_333"/>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58" name="Google Shape;158;g317430be7a9_0_333"/>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59" name="Google Shape;159;g317430be7a9_0_333"/>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60" name="Google Shape;160;g317430be7a9_0_333"/>
          <p:cNvSpPr txBox="1">
            <a:spLocks noGrp="1"/>
          </p:cNvSpPr>
          <p:nvPr>
            <p:ph type="title"/>
          </p:nvPr>
        </p:nvSpPr>
        <p:spPr>
          <a:xfrm>
            <a:off x="239325" y="2465325"/>
            <a:ext cx="6727500" cy="598200"/>
          </a:xfrm>
          <a:prstGeom prst="rect">
            <a:avLst/>
          </a:prstGeom>
        </p:spPr>
        <p:txBody>
          <a:bodyPr spcFirstLastPara="1" wrap="square" lIns="0" tIns="0" rIns="0" bIns="0" anchor="t" anchorCtr="0">
            <a:spAutoFit/>
          </a:bodyPr>
          <a:lstStyle>
            <a:lvl1pPr lvl="0" algn="l">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61"/>
        <p:cNvGrpSpPr/>
        <p:nvPr/>
      </p:nvGrpSpPr>
      <p:grpSpPr>
        <a:xfrm>
          <a:off x="0" y="0"/>
          <a:ext cx="0" cy="0"/>
          <a:chOff x="0" y="0"/>
          <a:chExt cx="0" cy="0"/>
        </a:xfrm>
      </p:grpSpPr>
      <p:sp>
        <p:nvSpPr>
          <p:cNvPr id="162" name="Google Shape;162;g317430be7a9_0_35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63" name="Google Shape;163;g317430be7a9_0_350"/>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g317430be7a9_0_350"/>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g317430be7a9_0_350"/>
          <p:cNvSpPr txBox="1">
            <a:spLocks noGrp="1"/>
          </p:cNvSpPr>
          <p:nvPr>
            <p:ph type="title"/>
          </p:nvPr>
        </p:nvSpPr>
        <p:spPr>
          <a:xfrm>
            <a:off x="1168525" y="158875"/>
            <a:ext cx="9939300" cy="774300"/>
          </a:xfrm>
          <a:prstGeom prst="rect">
            <a:avLst/>
          </a:prstGeom>
        </p:spPr>
        <p:txBody>
          <a:bodyPr spcFirstLastPara="1" wrap="square" lIns="0" tIns="0" rIns="0" bIns="0" anchor="t" anchorCtr="0">
            <a:sp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g317430be7a9_0_350"/>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67" name="Google Shape;167;g317430be7a9_0_35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68"/>
        <p:cNvGrpSpPr/>
        <p:nvPr/>
      </p:nvGrpSpPr>
      <p:grpSpPr>
        <a:xfrm>
          <a:off x="0" y="0"/>
          <a:ext cx="0" cy="0"/>
          <a:chOff x="0" y="0"/>
          <a:chExt cx="0" cy="0"/>
        </a:xfrm>
      </p:grpSpPr>
      <p:sp>
        <p:nvSpPr>
          <p:cNvPr id="169" name="Google Shape;169;g317430be7a9_0_35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70" name="Google Shape;170;g317430be7a9_0_35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g317430be7a9_0_35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72" name="Google Shape;172;g317430be7a9_0_357"/>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73" name="Google Shape;173;g317430be7a9_0_35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74" name="Google Shape;174;g317430be7a9_0_357"/>
          <p:cNvSpPr txBox="1"/>
          <p:nvPr/>
        </p:nvSpPr>
        <p:spPr>
          <a:xfrm>
            <a:off x="1688933" y="214675"/>
            <a:ext cx="63618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75" name="Google Shape;175;g317430be7a9_0_357"/>
          <p:cNvPicPr preferRelativeResize="0"/>
          <p:nvPr/>
        </p:nvPicPr>
        <p:blipFill rotWithShape="1">
          <a:blip r:embed="rId2">
            <a:alphaModFix/>
          </a:blip>
          <a:srcRect l="10378"/>
          <a:stretch/>
        </p:blipFill>
        <p:spPr>
          <a:xfrm>
            <a:off x="465287" y="214675"/>
            <a:ext cx="1009850" cy="910500"/>
          </a:xfrm>
          <a:prstGeom prst="rect">
            <a:avLst/>
          </a:prstGeom>
          <a:noFill/>
          <a:ln>
            <a:noFill/>
          </a:ln>
        </p:spPr>
      </p:pic>
    </p:spTree>
  </p:cSld>
  <p:clrMapOvr>
    <a:masterClrMapping/>
  </p:clrMapOvr>
  <p:extLst>
    <p:ext uri="{DCECCB84-F9BA-43D5-87BE-67443E8EF086}">
      <p15:sldGuideLst xmlns:p15="http://schemas.microsoft.com/office/powerpoint/2012/main">
        <p15:guide id="1" pos="293">
          <p15:clr>
            <a:srgbClr val="E46962"/>
          </p15:clr>
        </p15:guide>
        <p15:guide id="2" pos="864">
          <p15:clr>
            <a:srgbClr val="E46962"/>
          </p15:clr>
        </p15:guide>
        <p15:guide id="3" pos="1064">
          <p15:clr>
            <a:srgbClr val="E46962"/>
          </p15:clr>
        </p15:guide>
        <p15:guide id="4" orient="horz" pos="135">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30"/>
        <p:cNvGrpSpPr/>
        <p:nvPr/>
      </p:nvGrpSpPr>
      <p:grpSpPr>
        <a:xfrm>
          <a:off x="0" y="0"/>
          <a:ext cx="0" cy="0"/>
          <a:chOff x="0" y="0"/>
          <a:chExt cx="0" cy="0"/>
        </a:xfrm>
      </p:grpSpPr>
      <p:sp>
        <p:nvSpPr>
          <p:cNvPr id="31" name="Google Shape;31;p3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304797" y="1235479"/>
            <a:ext cx="11582403"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 name="Google Shape;34;p33"/>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35" name="Google Shape;35;p3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33"/>
          <p:cNvSpPr txBox="1">
            <a:spLocks noGrp="1"/>
          </p:cNvSpPr>
          <p:nvPr>
            <p:ph type="body" idx="2"/>
          </p:nvPr>
        </p:nvSpPr>
        <p:spPr>
          <a:xfrm>
            <a:off x="304797" y="1600200"/>
            <a:ext cx="11582401" cy="1853841"/>
          </a:xfrm>
          <a:prstGeom prst="rect">
            <a:avLst/>
          </a:prstGeom>
          <a:noFill/>
          <a:ln>
            <a:noFill/>
          </a:ln>
        </p:spPr>
        <p:txBody>
          <a:bodyPr spcFirstLastPara="1" wrap="square" lIns="91425" tIns="0" rIns="91425" bIns="45700" anchor="t" anchorCtr="0">
            <a:sp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76"/>
        <p:cNvGrpSpPr/>
        <p:nvPr/>
      </p:nvGrpSpPr>
      <p:grpSpPr>
        <a:xfrm>
          <a:off x="0" y="0"/>
          <a:ext cx="0" cy="0"/>
          <a:chOff x="0" y="0"/>
          <a:chExt cx="0" cy="0"/>
        </a:xfrm>
      </p:grpSpPr>
      <p:sp>
        <p:nvSpPr>
          <p:cNvPr id="177" name="Google Shape;177;g317430be7a9_0_422"/>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g317430be7a9_0_4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79" name="Google Shape;179;g317430be7a9_0_422"/>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0" name="Google Shape;180;g317430be7a9_0_422"/>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81" name="Google Shape;181;g317430be7a9_0_422"/>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82" name="Google Shape;182;g317430be7a9_0_422"/>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83" name="Google Shape;183;g317430be7a9_0_422"/>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184"/>
        <p:cNvGrpSpPr/>
        <p:nvPr/>
      </p:nvGrpSpPr>
      <p:grpSpPr>
        <a:xfrm>
          <a:off x="0" y="0"/>
          <a:ext cx="0" cy="0"/>
          <a:chOff x="0" y="0"/>
          <a:chExt cx="0" cy="0"/>
        </a:xfrm>
      </p:grpSpPr>
      <p:sp>
        <p:nvSpPr>
          <p:cNvPr id="185" name="Google Shape;185;g317430be7a9_0_43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6" name="Google Shape;186;g317430be7a9_0_430"/>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7"/>
        <p:cNvGrpSpPr/>
        <p:nvPr/>
      </p:nvGrpSpPr>
      <p:grpSpPr>
        <a:xfrm>
          <a:off x="0" y="0"/>
          <a:ext cx="0" cy="0"/>
          <a:chOff x="0" y="0"/>
          <a:chExt cx="0" cy="0"/>
        </a:xfrm>
      </p:grpSpPr>
      <p:cxnSp>
        <p:nvCxnSpPr>
          <p:cNvPr id="38" name="Google Shape;38;p9"/>
          <p:cNvCxnSpPr/>
          <p:nvPr/>
        </p:nvCxnSpPr>
        <p:spPr>
          <a:xfrm>
            <a:off x="304800" y="1008735"/>
            <a:ext cx="5791200" cy="0"/>
          </a:xfrm>
          <a:prstGeom prst="straightConnector1">
            <a:avLst/>
          </a:prstGeom>
          <a:noFill/>
          <a:ln w="12700" cap="flat" cmpd="sng">
            <a:solidFill>
              <a:srgbClr val="0065A4"/>
            </a:solidFill>
            <a:prstDash val="solid"/>
            <a:miter lim="800000"/>
            <a:headEnd type="none" w="sm" len="sm"/>
            <a:tailEnd type="none" w="sm" len="sm"/>
          </a:ln>
        </p:spPr>
      </p:cxnSp>
      <p:sp>
        <p:nvSpPr>
          <p:cNvPr id="39" name="Google Shape;39;p9"/>
          <p:cNvSpPr txBox="1">
            <a:spLocks noGrp="1"/>
          </p:cNvSpPr>
          <p:nvPr>
            <p:ph type="title"/>
          </p:nvPr>
        </p:nvSpPr>
        <p:spPr>
          <a:xfrm>
            <a:off x="111125" y="122663"/>
            <a:ext cx="5984875" cy="825192"/>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9"/>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111125" y="1125538"/>
            <a:ext cx="5984875" cy="5197475"/>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3" name="Google Shape;43;p9"/>
          <p:cNvSpPr>
            <a:spLocks noGrp="1"/>
          </p:cNvSpPr>
          <p:nvPr>
            <p:ph type="pic" idx="2"/>
          </p:nvPr>
        </p:nvSpPr>
        <p:spPr>
          <a:xfrm>
            <a:off x="6096000" y="0"/>
            <a:ext cx="6096000" cy="633412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 name="Google Shape;47;p30"/>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 name="Google Shape;48;p30"/>
          <p:cNvCxnSpPr/>
          <p:nvPr/>
        </p:nvCxnSpPr>
        <p:spPr>
          <a:xfrm>
            <a:off x="304800" y="1008735"/>
            <a:ext cx="11582400" cy="0"/>
          </a:xfrm>
          <a:prstGeom prst="straightConnector1">
            <a:avLst/>
          </a:prstGeom>
          <a:noFill/>
          <a:ln w="19050" cap="flat" cmpd="sng">
            <a:solidFill>
              <a:srgbClr val="0065A4"/>
            </a:solidFill>
            <a:prstDash val="solid"/>
            <a:miter lim="800000"/>
            <a:headEnd type="none" w="sm" len="sm"/>
            <a:tailEnd type="none" w="sm" len="sm"/>
          </a:ln>
        </p:spPr>
      </p:cxnSp>
      <p:sp>
        <p:nvSpPr>
          <p:cNvPr id="49" name="Google Shape;49;p3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2183168"/>
            <a:ext cx="10515600" cy="132556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3" name="Google Shape;53;p31"/>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body" idx="1"/>
          </p:nvPr>
        </p:nvSpPr>
        <p:spPr>
          <a:xfrm>
            <a:off x="838199" y="3635375"/>
            <a:ext cx="10515599" cy="710964"/>
          </a:xfrm>
          <a:prstGeom prst="rect">
            <a:avLst/>
          </a:prstGeom>
          <a:noFill/>
          <a:ln>
            <a:noFill/>
          </a:ln>
        </p:spPr>
        <p:txBody>
          <a:bodyPr spcFirstLastPara="1" wrap="square" lIns="91425" tIns="0" rIns="91425" bIns="45700" anchor="t" anchorCtr="0">
            <a:spAutoFit/>
          </a:bodyPr>
          <a:lstStyle>
            <a:lvl1pPr marL="457200" lvl="0" indent="-228600" algn="ctr">
              <a:lnSpc>
                <a:spcPct val="90000"/>
              </a:lnSpc>
              <a:spcBef>
                <a:spcPts val="1000"/>
              </a:spcBef>
              <a:spcAft>
                <a:spcPts val="0"/>
              </a:spcAft>
              <a:buClr>
                <a:srgbClr val="6AA84F"/>
              </a:buClr>
              <a:buSzPts val="4800"/>
              <a:buFont typeface="Calibri"/>
              <a:buNone/>
              <a:defRPr sz="4800" b="1">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31"/>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eck for Understanding">
  <p:cSld name="Check for Understanding">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p32"/>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p:nvPr/>
        </p:nvSpPr>
        <p:spPr>
          <a:xfrm>
            <a:off x="356755" y="1304470"/>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32"/>
          <p:cNvSpPr/>
          <p:nvPr/>
        </p:nvSpPr>
        <p:spPr>
          <a:xfrm>
            <a:off x="356755" y="3023482"/>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2"/>
          <p:cNvSpPr/>
          <p:nvPr/>
        </p:nvSpPr>
        <p:spPr>
          <a:xfrm>
            <a:off x="356755" y="4742494"/>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3" name="Google Shape;63;p32"/>
          <p:cNvCxnSpPr/>
          <p:nvPr/>
        </p:nvCxnSpPr>
        <p:spPr>
          <a:xfrm>
            <a:off x="304800" y="997660"/>
            <a:ext cx="11582400" cy="11075"/>
          </a:xfrm>
          <a:prstGeom prst="straightConnector1">
            <a:avLst/>
          </a:prstGeom>
          <a:noFill/>
          <a:ln w="19050" cap="flat" cmpd="sng">
            <a:solidFill>
              <a:srgbClr val="0B5394"/>
            </a:solidFill>
            <a:prstDash val="solid"/>
            <a:miter lim="800000"/>
            <a:headEnd type="none" w="sm" len="sm"/>
            <a:tailEnd type="none" w="sm" len="sm"/>
          </a:ln>
        </p:spPr>
      </p:cxnSp>
      <p:sp>
        <p:nvSpPr>
          <p:cNvPr id="64" name="Google Shape;64;p32"/>
          <p:cNvSpPr txBox="1">
            <a:spLocks noGrp="1"/>
          </p:cNvSpPr>
          <p:nvPr>
            <p:ph type="body" idx="1"/>
          </p:nvPr>
        </p:nvSpPr>
        <p:spPr>
          <a:xfrm>
            <a:off x="1714500" y="1545256"/>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2"/>
          <p:cNvSpPr txBox="1">
            <a:spLocks noGrp="1"/>
          </p:cNvSpPr>
          <p:nvPr>
            <p:ph type="body" idx="2"/>
          </p:nvPr>
        </p:nvSpPr>
        <p:spPr>
          <a:xfrm>
            <a:off x="1714500" y="326426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2"/>
          <p:cNvSpPr txBox="1">
            <a:spLocks noGrp="1"/>
          </p:cNvSpPr>
          <p:nvPr>
            <p:ph type="body" idx="3"/>
          </p:nvPr>
        </p:nvSpPr>
        <p:spPr>
          <a:xfrm>
            <a:off x="1695831" y="498022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7"/>
        <p:cNvGrpSpPr/>
        <p:nvPr/>
      </p:nvGrpSpPr>
      <p:grpSpPr>
        <a:xfrm>
          <a:off x="0" y="0"/>
          <a:ext cx="0" cy="0"/>
          <a:chOff x="0" y="0"/>
          <a:chExt cx="0" cy="0"/>
        </a:xfrm>
      </p:grpSpPr>
      <p:sp>
        <p:nvSpPr>
          <p:cNvPr id="68" name="Google Shape;68;p34"/>
          <p:cNvSpPr txBox="1">
            <a:spLocks noGrp="1"/>
          </p:cNvSpPr>
          <p:nvPr>
            <p:ph type="title"/>
          </p:nvPr>
        </p:nvSpPr>
        <p:spPr>
          <a:xfrm>
            <a:off x="304799" y="228600"/>
            <a:ext cx="7161749"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3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body" idx="1"/>
          </p:nvPr>
        </p:nvSpPr>
        <p:spPr>
          <a:xfrm>
            <a:off x="304799" y="1600200"/>
            <a:ext cx="7161747" cy="140192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4"/>
          <p:cNvSpPr>
            <a:spLocks noGrp="1"/>
          </p:cNvSpPr>
          <p:nvPr>
            <p:ph type="pic" idx="2"/>
          </p:nvPr>
        </p:nvSpPr>
        <p:spPr>
          <a:xfrm>
            <a:off x="7620000" y="-1"/>
            <a:ext cx="4572000" cy="6364224"/>
          </a:xfrm>
          <a:prstGeom prst="rect">
            <a:avLst/>
          </a:prstGeom>
          <a:noFill/>
          <a:ln>
            <a:noFill/>
          </a:ln>
        </p:spPr>
      </p:sp>
      <p:cxnSp>
        <p:nvCxnSpPr>
          <p:cNvPr id="73" name="Google Shape;73;p34"/>
          <p:cNvCxnSpPr/>
          <p:nvPr/>
        </p:nvCxnSpPr>
        <p:spPr>
          <a:xfrm>
            <a:off x="304800" y="1008735"/>
            <a:ext cx="7315200" cy="0"/>
          </a:xfrm>
          <a:prstGeom prst="straightConnector1">
            <a:avLst/>
          </a:prstGeom>
          <a:noFill/>
          <a:ln w="19050" cap="flat" cmpd="sng">
            <a:solidFill>
              <a:srgbClr val="0B5394"/>
            </a:solidFill>
            <a:prstDash val="solid"/>
            <a:miter lim="800000"/>
            <a:headEnd type="none" w="sm" len="sm"/>
            <a:tailEnd type="none" w="sm" len="sm"/>
          </a:ln>
        </p:spPr>
      </p:cxnSp>
      <p:sp>
        <p:nvSpPr>
          <p:cNvPr id="74" name="Google Shape;74;p34"/>
          <p:cNvSpPr txBox="1">
            <a:spLocks noGrp="1"/>
          </p:cNvSpPr>
          <p:nvPr>
            <p:ph type="body" idx="3"/>
          </p:nvPr>
        </p:nvSpPr>
        <p:spPr>
          <a:xfrm>
            <a:off x="304798" y="1234440"/>
            <a:ext cx="7161749"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Data Slide">
  <p:cSld name="Content and Data Slide">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430757" y="5470071"/>
            <a:ext cx="2135123"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5"/>
          <p:cNvSpPr txBox="1">
            <a:spLocks noGrp="1"/>
          </p:cNvSpPr>
          <p:nvPr>
            <p:ph type="body" idx="2"/>
          </p:nvPr>
        </p:nvSpPr>
        <p:spPr>
          <a:xfrm>
            <a:off x="431608" y="3586579"/>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5"/>
          <p:cNvSpPr txBox="1">
            <a:spLocks noGrp="1"/>
          </p:cNvSpPr>
          <p:nvPr>
            <p:ph type="body" idx="3"/>
          </p:nvPr>
        </p:nvSpPr>
        <p:spPr>
          <a:xfrm>
            <a:off x="3779405" y="5470072"/>
            <a:ext cx="2134272"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5"/>
          <p:cNvSpPr txBox="1">
            <a:spLocks noGrp="1"/>
          </p:cNvSpPr>
          <p:nvPr>
            <p:ph type="body" idx="4"/>
          </p:nvPr>
        </p:nvSpPr>
        <p:spPr>
          <a:xfrm>
            <a:off x="3779404" y="3579042"/>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a:spLocks noGrp="1"/>
          </p:cNvSpPr>
          <p:nvPr>
            <p:ph type="body" idx="5"/>
          </p:nvPr>
        </p:nvSpPr>
        <p:spPr>
          <a:xfrm>
            <a:off x="1119268" y="4558059"/>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5"/>
          <p:cNvSpPr>
            <a:spLocks noGrp="1"/>
          </p:cNvSpPr>
          <p:nvPr>
            <p:ph type="body" idx="6"/>
          </p:nvPr>
        </p:nvSpPr>
        <p:spPr>
          <a:xfrm>
            <a:off x="4467064" y="4554272"/>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5"/>
          <p:cNvSpPr txBox="1">
            <a:spLocks noGrp="1"/>
          </p:cNvSpPr>
          <p:nvPr>
            <p:ph type="body" idx="7"/>
          </p:nvPr>
        </p:nvSpPr>
        <p:spPr>
          <a:xfrm>
            <a:off x="430757" y="1194091"/>
            <a:ext cx="5482919" cy="228880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5"/>
          <p:cNvSpPr txBox="1">
            <a:spLocks noGrp="1"/>
          </p:cNvSpPr>
          <p:nvPr>
            <p:ph type="body" idx="8"/>
          </p:nvPr>
        </p:nvSpPr>
        <p:spPr>
          <a:xfrm>
            <a:off x="6096000" y="1194091"/>
            <a:ext cx="5791199" cy="4801276"/>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5" name="Google Shape;85;p35"/>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86" name="Google Shape;86;p3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8"/>
        <p:cNvGrpSpPr/>
        <p:nvPr/>
      </p:nvGrpSpPr>
      <p:grpSpPr>
        <a:xfrm>
          <a:off x="0" y="0"/>
          <a:ext cx="0" cy="0"/>
          <a:chOff x="0" y="0"/>
          <a:chExt cx="0" cy="0"/>
        </a:xfrm>
      </p:grpSpPr>
      <p:sp>
        <p:nvSpPr>
          <p:cNvPr id="89" name="Google Shape;89;g310c378f310_0_136"/>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10c378f310_0_13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g310c378f310_0_136"/>
          <p:cNvSpPr/>
          <p:nvPr/>
        </p:nvSpPr>
        <p:spPr>
          <a:xfrm>
            <a:off x="-28950" y="0"/>
            <a:ext cx="12221100" cy="6935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23">
            <a:alphaModFix amt="5000"/>
          </a:blip>
          <a:srcRect/>
          <a:stretch/>
        </p:blipFill>
        <p:spPr>
          <a:xfrm>
            <a:off x="0" y="1927431"/>
            <a:ext cx="12192000" cy="4925567"/>
          </a:xfrm>
          <a:prstGeom prst="rect">
            <a:avLst/>
          </a:prstGeom>
          <a:noFill/>
          <a:ln>
            <a:noFill/>
          </a:ln>
        </p:spPr>
      </p:pic>
      <p:sp>
        <p:nvSpPr>
          <p:cNvPr id="11" name="Google Shape;11;p27"/>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7"/>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7"/>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7"/>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4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7"/>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8" name="Google Shape;18;p27"/>
          <p:cNvGrpSpPr/>
          <p:nvPr/>
        </p:nvGrpSpPr>
        <p:grpSpPr>
          <a:xfrm>
            <a:off x="87253" y="6450008"/>
            <a:ext cx="279069" cy="279069"/>
            <a:chOff x="5310558" y="5288061"/>
            <a:chExt cx="868602" cy="868602"/>
          </a:xfrm>
        </p:grpSpPr>
        <p:sp>
          <p:nvSpPr>
            <p:cNvPr id="19" name="Google Shape;19;p27"/>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7"/>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7" descr="Text&#10;&#10;Description automatically generated"/>
            <p:cNvPicPr preferRelativeResize="0"/>
            <p:nvPr/>
          </p:nvPicPr>
          <p:blipFill rotWithShape="1">
            <a:blip r:embed="rId24">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05oLsNnng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1"/>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100" b="1" i="0" u="none" strike="noStrike" cap="none">
                <a:solidFill>
                  <a:srgbClr val="FFFFFF"/>
                </a:solidFill>
                <a:latin typeface="Calibri"/>
                <a:ea typeface="Calibri"/>
                <a:cs typeface="Calibri"/>
                <a:sym typeface="Calibri"/>
              </a:rPr>
              <a:t>Lesson 1. Understanding and Combating Climate Change</a:t>
            </a:r>
            <a:endParaRPr sz="1100" b="1" i="0" u="none" strike="noStrike" cap="none">
              <a:solidFill>
                <a:srgbClr val="FFFFFF"/>
              </a:solidFill>
              <a:latin typeface="Calibri"/>
              <a:ea typeface="Calibri"/>
              <a:cs typeface="Calibri"/>
              <a:sym typeface="Calibri"/>
            </a:endParaRPr>
          </a:p>
        </p:txBody>
      </p:sp>
      <p:sp>
        <p:nvSpPr>
          <p:cNvPr id="194" name="Google Shape;194;p1"/>
          <p:cNvSpPr txBox="1"/>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100" b="1" i="0" u="none" strike="noStrike" cap="none">
                <a:solidFill>
                  <a:srgbClr val="FFFFFF"/>
                </a:solidFill>
                <a:latin typeface="Calibri"/>
                <a:ea typeface="Calibri"/>
                <a:cs typeface="Calibri"/>
                <a:sym typeface="Calibri"/>
              </a:rPr>
              <a:t>1</a:t>
            </a:fld>
            <a:endParaRPr sz="1100" b="1" i="0" u="none" strike="noStrike" cap="none">
              <a:solidFill>
                <a:srgbClr val="FFFFFF"/>
              </a:solidFill>
              <a:latin typeface="Calibri"/>
              <a:ea typeface="Calibri"/>
              <a:cs typeface="Calibri"/>
              <a:sym typeface="Calibri"/>
            </a:endParaRPr>
          </a:p>
        </p:txBody>
      </p:sp>
      <p:sp>
        <p:nvSpPr>
          <p:cNvPr id="195" name="Google Shape;195;p1"/>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96" name="Google Shape;196;p1"/>
          <p:cNvPicPr preferRelativeResize="0"/>
          <p:nvPr/>
        </p:nvPicPr>
        <p:blipFill rotWithShape="1">
          <a:blip r:embed="rId3">
            <a:alphaModFix/>
          </a:blip>
          <a:srcRect t="2074" b="13955"/>
          <a:stretch/>
        </p:blipFill>
        <p:spPr>
          <a:xfrm>
            <a:off x="-69750" y="0"/>
            <a:ext cx="12283203" cy="6884376"/>
          </a:xfrm>
          <a:prstGeom prst="rect">
            <a:avLst/>
          </a:prstGeom>
          <a:noFill/>
          <a:ln>
            <a:noFill/>
          </a:ln>
        </p:spPr>
      </p:pic>
      <p:sp>
        <p:nvSpPr>
          <p:cNvPr id="197" name="Google Shape;197;p1"/>
          <p:cNvSpPr/>
          <p:nvPr/>
        </p:nvSpPr>
        <p:spPr>
          <a:xfrm>
            <a:off x="-21450" y="2199650"/>
            <a:ext cx="12283200" cy="46848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1"/>
          <p:cNvSpPr txBox="1"/>
          <p:nvPr/>
        </p:nvSpPr>
        <p:spPr>
          <a:xfrm>
            <a:off x="304793" y="5101654"/>
            <a:ext cx="11582400" cy="3939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199" name="Google Shape;199;p1"/>
          <p:cNvSpPr txBox="1"/>
          <p:nvPr/>
        </p:nvSpPr>
        <p:spPr>
          <a:xfrm>
            <a:off x="230775" y="5709875"/>
            <a:ext cx="11717700" cy="6279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Transforming Transportation</a:t>
            </a:r>
            <a:endParaRPr sz="4800" b="1" i="0" u="none" strike="noStrike" cap="none">
              <a:solidFill>
                <a:srgbClr val="93C47D"/>
              </a:solidFill>
              <a:latin typeface="Calibri"/>
              <a:ea typeface="Calibri"/>
              <a:cs typeface="Calibri"/>
              <a:sym typeface="Calibri"/>
            </a:endParaRPr>
          </a:p>
        </p:txBody>
      </p:sp>
      <p:sp>
        <p:nvSpPr>
          <p:cNvPr id="200" name="Google Shape;200;p1"/>
          <p:cNvSpPr/>
          <p:nvPr/>
        </p:nvSpPr>
        <p:spPr>
          <a:xfrm rot="10800000">
            <a:off x="-80300" y="-75"/>
            <a:ext cx="12321300" cy="31464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01" name="Google Shape;201;p1"/>
          <p:cNvPicPr preferRelativeResize="0"/>
          <p:nvPr/>
        </p:nvPicPr>
        <p:blipFill rotWithShape="1">
          <a:blip r:embed="rId4">
            <a:alphaModFix/>
          </a:blip>
          <a:srcRect/>
          <a:stretch/>
        </p:blipFill>
        <p:spPr>
          <a:xfrm>
            <a:off x="237158" y="31545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177baa1e55_0_11"/>
          <p:cNvSpPr txBox="1">
            <a:spLocks noGrp="1"/>
          </p:cNvSpPr>
          <p:nvPr>
            <p:ph type="title"/>
          </p:nvPr>
        </p:nvSpPr>
        <p:spPr>
          <a:xfrm>
            <a:off x="6519500" y="1485900"/>
            <a:ext cx="5263200" cy="10527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Transit-Oriented </a:t>
            </a:r>
            <a:r>
              <a:rPr lang="en-US">
                <a:solidFill>
                  <a:srgbClr val="0065A4"/>
                </a:solidFill>
              </a:rPr>
              <a:t>Development</a:t>
            </a:r>
            <a:endParaRPr>
              <a:solidFill>
                <a:srgbClr val="0065A4"/>
              </a:solidFill>
            </a:endParaRPr>
          </a:p>
        </p:txBody>
      </p:sp>
      <p:sp>
        <p:nvSpPr>
          <p:cNvPr id="311" name="Google Shape;311;g3177baa1e55_0_11"/>
          <p:cNvSpPr txBox="1">
            <a:spLocks noGrp="1"/>
          </p:cNvSpPr>
          <p:nvPr>
            <p:ph type="body" idx="1"/>
          </p:nvPr>
        </p:nvSpPr>
        <p:spPr>
          <a:xfrm>
            <a:off x="6417650" y="3079650"/>
            <a:ext cx="5200200" cy="1827000"/>
          </a:xfrm>
          <a:prstGeom prst="rect">
            <a:avLst/>
          </a:prstGeom>
        </p:spPr>
        <p:txBody>
          <a:bodyPr spcFirstLastPara="1" wrap="square" lIns="91425" tIns="0" rIns="91425" bIns="45700" anchor="t" anchorCtr="0">
            <a:spAutoFit/>
          </a:bodyPr>
          <a:lstStyle/>
          <a:p>
            <a:pPr marL="0" lvl="0" indent="0" algn="l" rtl="0">
              <a:lnSpc>
                <a:spcPct val="115000"/>
              </a:lnSpc>
              <a:spcBef>
                <a:spcPts val="1000"/>
              </a:spcBef>
              <a:spcAft>
                <a:spcPts val="0"/>
              </a:spcAft>
              <a:buNone/>
            </a:pPr>
            <a:r>
              <a:rPr lang="en-US" sz="2600"/>
              <a:t>Designing and building communities so that housing, shops, and offices are located near accessible public transit options</a:t>
            </a:r>
            <a:endParaRPr sz="2600"/>
          </a:p>
        </p:txBody>
      </p:sp>
      <p:pic>
        <p:nvPicPr>
          <p:cNvPr id="312" name="Google Shape;312;g3177baa1e55_0_11"/>
          <p:cNvPicPr preferRelativeResize="0">
            <a:picLocks noGrp="1"/>
          </p:cNvPicPr>
          <p:nvPr>
            <p:ph type="pic" idx="2"/>
          </p:nvPr>
        </p:nvPicPr>
        <p:blipFill rotWithShape="1">
          <a:blip r:embed="rId3">
            <a:alphaModFix/>
          </a:blip>
          <a:srcRect l="7146" t="28528" r="41294" b="4393"/>
          <a:stretch/>
        </p:blipFill>
        <p:spPr>
          <a:xfrm>
            <a:off x="529550" y="987913"/>
            <a:ext cx="4606500" cy="4001099"/>
          </a:xfrm>
          <a:prstGeom prst="rect">
            <a:avLst/>
          </a:prstGeom>
        </p:spPr>
      </p:pic>
      <p:sp>
        <p:nvSpPr>
          <p:cNvPr id="313" name="Google Shape;313;g3177baa1e55_0_1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10</a:t>
            </a:fld>
            <a:endParaRPr/>
          </a:p>
        </p:txBody>
      </p:sp>
      <p:sp>
        <p:nvSpPr>
          <p:cNvPr id="314" name="Google Shape;314;g3177baa1e55_0_1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cxnSp>
        <p:nvCxnSpPr>
          <p:cNvPr id="315" name="Google Shape;315;g3177baa1e55_0_11"/>
          <p:cNvCxnSpPr/>
          <p:nvPr/>
        </p:nvCxnSpPr>
        <p:spPr>
          <a:xfrm>
            <a:off x="6336650" y="2705275"/>
            <a:ext cx="6060000" cy="102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177baa1e55_0_1"/>
          <p:cNvSpPr txBox="1">
            <a:spLocks noGrp="1"/>
          </p:cNvSpPr>
          <p:nvPr>
            <p:ph type="title"/>
          </p:nvPr>
        </p:nvSpPr>
        <p:spPr>
          <a:xfrm>
            <a:off x="1196225" y="228600"/>
            <a:ext cx="9939300" cy="5265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Transit-Oriented Development</a:t>
            </a:r>
            <a:endParaRPr/>
          </a:p>
        </p:txBody>
      </p:sp>
      <p:sp>
        <p:nvSpPr>
          <p:cNvPr id="322" name="Google Shape;322;g3177baa1e55_0_1"/>
          <p:cNvSpPr txBox="1">
            <a:spLocks noGrp="1"/>
          </p:cNvSpPr>
          <p:nvPr>
            <p:ph type="body" idx="1"/>
          </p:nvPr>
        </p:nvSpPr>
        <p:spPr>
          <a:xfrm>
            <a:off x="923700" y="2516375"/>
            <a:ext cx="10344600" cy="2154900"/>
          </a:xfrm>
          <a:prstGeom prst="rect">
            <a:avLst/>
          </a:prstGeom>
        </p:spPr>
        <p:txBody>
          <a:bodyPr spcFirstLastPara="1" wrap="square" lIns="91425" tIns="0" rIns="91425" bIns="45700" anchor="t" anchorCtr="0">
            <a:spAutoFit/>
          </a:bodyPr>
          <a:lstStyle/>
          <a:p>
            <a:pPr marL="457200" lvl="0" indent="-355600" algn="l" rtl="0">
              <a:lnSpc>
                <a:spcPct val="100000"/>
              </a:lnSpc>
              <a:spcBef>
                <a:spcPts val="1000"/>
              </a:spcBef>
              <a:spcAft>
                <a:spcPts val="0"/>
              </a:spcAft>
              <a:buSzPts val="2000"/>
              <a:buChar char="●"/>
            </a:pPr>
            <a:r>
              <a:rPr lang="en-US"/>
              <a:t>Reduces the need for cars by making public transit more accessible</a:t>
            </a:r>
            <a:endParaRPr/>
          </a:p>
          <a:p>
            <a:pPr marL="457200" lvl="0" indent="-355600" algn="l" rtl="0">
              <a:lnSpc>
                <a:spcPct val="100000"/>
              </a:lnSpc>
              <a:spcBef>
                <a:spcPts val="1000"/>
              </a:spcBef>
              <a:spcAft>
                <a:spcPts val="0"/>
              </a:spcAft>
              <a:buSzPts val="2000"/>
              <a:buChar char="●"/>
            </a:pPr>
            <a:r>
              <a:rPr lang="en-US"/>
              <a:t>Lowers emissions by decreasing vehicle miles traveled </a:t>
            </a:r>
            <a:endParaRPr/>
          </a:p>
          <a:p>
            <a:pPr marL="457200" lvl="0" indent="-355600" algn="l" rtl="0">
              <a:lnSpc>
                <a:spcPct val="100000"/>
              </a:lnSpc>
              <a:spcBef>
                <a:spcPts val="1000"/>
              </a:spcBef>
              <a:spcAft>
                <a:spcPts val="0"/>
              </a:spcAft>
              <a:buSzPts val="2000"/>
              <a:buChar char="●"/>
            </a:pPr>
            <a:r>
              <a:rPr lang="en-US"/>
              <a:t>Increases walkability and bikeability of communities</a:t>
            </a:r>
            <a:endParaRPr/>
          </a:p>
          <a:p>
            <a:pPr marL="457200" lvl="0" indent="-355600" algn="l" rtl="0">
              <a:lnSpc>
                <a:spcPct val="100000"/>
              </a:lnSpc>
              <a:spcBef>
                <a:spcPts val="1000"/>
              </a:spcBef>
              <a:spcAft>
                <a:spcPts val="1000"/>
              </a:spcAft>
              <a:buSzPts val="2000"/>
              <a:buChar char="●"/>
            </a:pPr>
            <a:r>
              <a:rPr lang="en-US"/>
              <a:t>Encourages a sustainable and livable community structure</a:t>
            </a:r>
            <a:endParaRPr/>
          </a:p>
        </p:txBody>
      </p:sp>
      <p:sp>
        <p:nvSpPr>
          <p:cNvPr id="323" name="Google Shape;323;g3177baa1e55_0_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11</a:t>
            </a:fld>
            <a:endParaRPr/>
          </a:p>
        </p:txBody>
      </p:sp>
      <p:sp>
        <p:nvSpPr>
          <p:cNvPr id="324" name="Google Shape;324;g3177baa1e55_0_1"/>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11</a:t>
            </a:fld>
            <a:endParaRPr sz="1200"/>
          </a:p>
        </p:txBody>
      </p:sp>
      <p:sp>
        <p:nvSpPr>
          <p:cNvPr id="325" name="Google Shape;325;g3177baa1e55_0_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17430be7a9_0_405"/>
          <p:cNvSpPr txBox="1">
            <a:spLocks noGrp="1"/>
          </p:cNvSpPr>
          <p:nvPr>
            <p:ph type="title"/>
          </p:nvPr>
        </p:nvSpPr>
        <p:spPr>
          <a:xfrm>
            <a:off x="1196225" y="228600"/>
            <a:ext cx="9939300" cy="5265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Electric Vehicles in Public Transit</a:t>
            </a:r>
            <a:endParaRPr sz="3800"/>
          </a:p>
        </p:txBody>
      </p:sp>
      <p:sp>
        <p:nvSpPr>
          <p:cNvPr id="332" name="Google Shape;332;g317430be7a9_0_405"/>
          <p:cNvSpPr txBox="1">
            <a:spLocks noGrp="1"/>
          </p:cNvSpPr>
          <p:nvPr>
            <p:ph type="body" idx="1"/>
          </p:nvPr>
        </p:nvSpPr>
        <p:spPr>
          <a:xfrm>
            <a:off x="922800" y="2479675"/>
            <a:ext cx="10346400" cy="2432100"/>
          </a:xfrm>
          <a:prstGeom prst="rect">
            <a:avLst/>
          </a:prstGeom>
        </p:spPr>
        <p:txBody>
          <a:bodyPr spcFirstLastPara="1" wrap="square" lIns="91425" tIns="0" rIns="91425" bIns="45700" anchor="t" anchorCtr="0">
            <a:spAutoFit/>
          </a:bodyPr>
          <a:lstStyle/>
          <a:p>
            <a:pPr marL="0" lvl="0" indent="0" algn="l" rtl="0">
              <a:lnSpc>
                <a:spcPct val="100000"/>
              </a:lnSpc>
              <a:spcBef>
                <a:spcPts val="0"/>
              </a:spcBef>
              <a:spcAft>
                <a:spcPts val="0"/>
              </a:spcAft>
              <a:buNone/>
            </a:pPr>
            <a:r>
              <a:rPr lang="en-US" sz="2600" b="1"/>
              <a:t>MA plans to transition public transit vehicles to electric options to reduce emissions and improve air quality:</a:t>
            </a:r>
            <a:endParaRPr sz="2600" b="1"/>
          </a:p>
          <a:p>
            <a:pPr marL="457200" lvl="0" indent="-368300" algn="l" rtl="0">
              <a:lnSpc>
                <a:spcPct val="100000"/>
              </a:lnSpc>
              <a:spcBef>
                <a:spcPts val="1000"/>
              </a:spcBef>
              <a:spcAft>
                <a:spcPts val="0"/>
              </a:spcAft>
              <a:buSzPts val="2200"/>
              <a:buChar char="●"/>
            </a:pPr>
            <a:r>
              <a:rPr lang="en-US" sz="2600"/>
              <a:t>Electric buses for densely populated urban areas</a:t>
            </a:r>
            <a:endParaRPr sz="2600"/>
          </a:p>
          <a:p>
            <a:pPr marL="457200" lvl="0" indent="-368300" algn="l" rtl="0">
              <a:lnSpc>
                <a:spcPct val="100000"/>
              </a:lnSpc>
              <a:spcBef>
                <a:spcPts val="1000"/>
              </a:spcBef>
              <a:spcAft>
                <a:spcPts val="0"/>
              </a:spcAft>
              <a:buSzPts val="2200"/>
              <a:buChar char="●"/>
            </a:pPr>
            <a:r>
              <a:rPr lang="en-US" sz="2600"/>
              <a:t>Electric rail for high-traffic areas and long-distance travel</a:t>
            </a:r>
            <a:endParaRPr sz="2600"/>
          </a:p>
          <a:p>
            <a:pPr marL="457200" lvl="0" indent="-368300" algn="l" rtl="0">
              <a:lnSpc>
                <a:spcPct val="100000"/>
              </a:lnSpc>
              <a:spcBef>
                <a:spcPts val="1000"/>
              </a:spcBef>
              <a:spcAft>
                <a:spcPts val="1000"/>
              </a:spcAft>
              <a:buSzPts val="2200"/>
              <a:buChar char="●"/>
            </a:pPr>
            <a:r>
              <a:rPr lang="en-US" sz="2600"/>
              <a:t>Electric school buses for transportation in school zones</a:t>
            </a:r>
            <a:endParaRPr sz="2600"/>
          </a:p>
        </p:txBody>
      </p:sp>
      <p:sp>
        <p:nvSpPr>
          <p:cNvPr id="333" name="Google Shape;333;g317430be7a9_0_40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12</a:t>
            </a:fld>
            <a:endParaRPr sz="1200"/>
          </a:p>
        </p:txBody>
      </p:sp>
      <p:sp>
        <p:nvSpPr>
          <p:cNvPr id="334" name="Google Shape;334;g317430be7a9_0_40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200"/>
              <a:buFont typeface="Calibri"/>
              <a:buNone/>
            </a:pPr>
            <a:r>
              <a:rPr lang="en-US" sz="3800"/>
              <a:t>Why Electrify Transportation?</a:t>
            </a:r>
            <a:endParaRPr sz="3800"/>
          </a:p>
        </p:txBody>
      </p:sp>
      <p:sp>
        <p:nvSpPr>
          <p:cNvPr id="341" name="Google Shape;341;p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13</a:t>
            </a:fld>
            <a:endParaRPr sz="1200"/>
          </a:p>
        </p:txBody>
      </p:sp>
      <p:sp>
        <p:nvSpPr>
          <p:cNvPr id="342" name="Google Shape;342;p7"/>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pic>
        <p:nvPicPr>
          <p:cNvPr id="343" name="Google Shape;343;p7" descr="A pie chart of gas emissions&#10;&#10;Description automatically generated"/>
          <p:cNvPicPr preferRelativeResize="0"/>
          <p:nvPr/>
        </p:nvPicPr>
        <p:blipFill rotWithShape="1">
          <a:blip r:embed="rId3">
            <a:alphaModFix/>
          </a:blip>
          <a:srcRect/>
          <a:stretch/>
        </p:blipFill>
        <p:spPr>
          <a:xfrm>
            <a:off x="1404593" y="1092165"/>
            <a:ext cx="9382813" cy="5132036"/>
          </a:xfrm>
          <a:prstGeom prst="rect">
            <a:avLst/>
          </a:prstGeom>
          <a:noFill/>
          <a:ln>
            <a:noFill/>
          </a:ln>
        </p:spPr>
      </p:pic>
      <p:sp>
        <p:nvSpPr>
          <p:cNvPr id="344" name="Google Shape;344;p7"/>
          <p:cNvSpPr/>
          <p:nvPr/>
        </p:nvSpPr>
        <p:spPr>
          <a:xfrm rot="-6126242">
            <a:off x="5358757" y="2002088"/>
            <a:ext cx="3366441" cy="3296123"/>
          </a:xfrm>
          <a:prstGeom prst="pie">
            <a:avLst>
              <a:gd name="adj1" fmla="val 7402768"/>
              <a:gd name="adj2" fmla="val 15261606"/>
            </a:avLst>
          </a:prstGeom>
          <a:noFill/>
          <a:ln w="38100"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5" name="Google Shape;345;p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
          <p:cNvSpPr txBox="1">
            <a:spLocks noGrp="1"/>
          </p:cNvSpPr>
          <p:nvPr>
            <p:ph type="title"/>
          </p:nvPr>
        </p:nvSpPr>
        <p:spPr>
          <a:xfrm>
            <a:off x="6474775" y="959400"/>
            <a:ext cx="5412600" cy="526500"/>
          </a:xfrm>
          <a:prstGeom prst="rect">
            <a:avLst/>
          </a:prstGeom>
          <a:noFill/>
          <a:ln>
            <a:noFill/>
          </a:ln>
        </p:spPr>
        <p:txBody>
          <a:bodyPr spcFirstLastPara="1" wrap="square" lIns="0" tIns="0" rIns="0" bIns="0" anchor="t" anchorCtr="0">
            <a:spAutoFit/>
          </a:bodyPr>
          <a:lstStyle/>
          <a:p>
            <a:pPr marL="4763" lvl="0" indent="-4763" algn="l" rtl="0">
              <a:lnSpc>
                <a:spcPct val="90000"/>
              </a:lnSpc>
              <a:spcBef>
                <a:spcPts val="0"/>
              </a:spcBef>
              <a:spcAft>
                <a:spcPts val="0"/>
              </a:spcAft>
              <a:buClr>
                <a:srgbClr val="0065A4"/>
              </a:buClr>
              <a:buSzPts val="4200"/>
              <a:buFont typeface="Calibri"/>
              <a:buNone/>
            </a:pPr>
            <a:r>
              <a:rPr lang="en-US" sz="3800"/>
              <a:t>Benefits of </a:t>
            </a:r>
            <a:r>
              <a:rPr lang="en-US"/>
              <a:t>EVs</a:t>
            </a:r>
            <a:endParaRPr sz="3800"/>
          </a:p>
        </p:txBody>
      </p:sp>
      <p:sp>
        <p:nvSpPr>
          <p:cNvPr id="352" name="Google Shape;352;p3"/>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pic>
        <p:nvPicPr>
          <p:cNvPr id="353" name="Google Shape;353;p3"/>
          <p:cNvPicPr preferRelativeResize="0"/>
          <p:nvPr/>
        </p:nvPicPr>
        <p:blipFill rotWithShape="1">
          <a:blip r:embed="rId3">
            <a:alphaModFix/>
          </a:blip>
          <a:srcRect l="12617"/>
          <a:stretch/>
        </p:blipFill>
        <p:spPr>
          <a:xfrm>
            <a:off x="519350" y="959400"/>
            <a:ext cx="4606500" cy="4028553"/>
          </a:xfrm>
          <a:prstGeom prst="rect">
            <a:avLst/>
          </a:prstGeom>
          <a:noFill/>
          <a:ln>
            <a:noFill/>
          </a:ln>
        </p:spPr>
      </p:pic>
      <p:sp>
        <p:nvSpPr>
          <p:cNvPr id="354" name="Google Shape;354;p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14</a:t>
            </a:fld>
            <a:endParaRPr/>
          </a:p>
        </p:txBody>
      </p:sp>
      <p:sp>
        <p:nvSpPr>
          <p:cNvPr id="355" name="Google Shape;355;p3"/>
          <p:cNvSpPr txBox="1">
            <a:spLocks noGrp="1"/>
          </p:cNvSpPr>
          <p:nvPr>
            <p:ph type="body" idx="1"/>
          </p:nvPr>
        </p:nvSpPr>
        <p:spPr>
          <a:xfrm>
            <a:off x="6474775" y="1976125"/>
            <a:ext cx="5029500" cy="2201100"/>
          </a:xfrm>
          <a:prstGeom prst="rect">
            <a:avLst/>
          </a:prstGeom>
        </p:spPr>
        <p:txBody>
          <a:bodyPr spcFirstLastPara="1" wrap="square" lIns="91425" tIns="0" rIns="91425" bIns="45700" anchor="t" anchorCtr="0">
            <a:spAutoFit/>
          </a:bodyPr>
          <a:lstStyle/>
          <a:p>
            <a:pPr marL="457200" lvl="0" indent="-330200" algn="l" rtl="0">
              <a:lnSpc>
                <a:spcPct val="115000"/>
              </a:lnSpc>
              <a:spcBef>
                <a:spcPts val="1000"/>
              </a:spcBef>
              <a:spcAft>
                <a:spcPts val="0"/>
              </a:spcAft>
              <a:buSzPts val="1600"/>
              <a:buChar char="●"/>
            </a:pPr>
            <a:r>
              <a:rPr lang="en-US" sz="2500"/>
              <a:t>Reduce air pollution</a:t>
            </a:r>
            <a:endParaRPr sz="2500"/>
          </a:p>
          <a:p>
            <a:pPr marL="457200" lvl="0" indent="-330200" algn="l" rtl="0">
              <a:lnSpc>
                <a:spcPct val="115000"/>
              </a:lnSpc>
              <a:spcBef>
                <a:spcPts val="0"/>
              </a:spcBef>
              <a:spcAft>
                <a:spcPts val="0"/>
              </a:spcAft>
              <a:buSzPts val="1600"/>
              <a:buChar char="●"/>
            </a:pPr>
            <a:r>
              <a:rPr lang="en-US" sz="2500"/>
              <a:t>Reduce noise pollution</a:t>
            </a:r>
            <a:endParaRPr sz="2500"/>
          </a:p>
          <a:p>
            <a:pPr marL="457200" lvl="0" indent="-330200" algn="l" rtl="0">
              <a:lnSpc>
                <a:spcPct val="115000"/>
              </a:lnSpc>
              <a:spcBef>
                <a:spcPts val="0"/>
              </a:spcBef>
              <a:spcAft>
                <a:spcPts val="0"/>
              </a:spcAft>
              <a:buSzPts val="1600"/>
              <a:buChar char="●"/>
            </a:pPr>
            <a:r>
              <a:rPr lang="en-US" sz="2500"/>
              <a:t>Use renewable energy sources</a:t>
            </a:r>
            <a:endParaRPr sz="2500"/>
          </a:p>
          <a:p>
            <a:pPr marL="457200" lvl="0" indent="-330200" algn="l" rtl="0">
              <a:lnSpc>
                <a:spcPct val="115000"/>
              </a:lnSpc>
              <a:spcBef>
                <a:spcPts val="0"/>
              </a:spcBef>
              <a:spcAft>
                <a:spcPts val="0"/>
              </a:spcAft>
              <a:buSzPts val="1600"/>
              <a:buChar char="●"/>
            </a:pPr>
            <a:r>
              <a:rPr lang="en-US" sz="2500"/>
              <a:t>Able to store and provide energy when needed</a:t>
            </a:r>
            <a:endParaRPr sz="2500"/>
          </a:p>
        </p:txBody>
      </p:sp>
      <p:sp>
        <p:nvSpPr>
          <p:cNvPr id="356" name="Google Shape;356;p3"/>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0065A4"/>
              </a:buClr>
              <a:buSzPts val="4800"/>
              <a:buFont typeface="Calibri"/>
              <a:buNone/>
            </a:pPr>
            <a:r>
              <a:rPr lang="en-US" sz="3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Challenges </a:t>
            </a:r>
            <a:r>
              <a:rPr lang="en-US" sz="3800"/>
              <a:t>and Barriers</a:t>
            </a:r>
            <a:endParaRPr sz="3800"/>
          </a:p>
        </p:txBody>
      </p:sp>
      <p:sp>
        <p:nvSpPr>
          <p:cNvPr id="363" name="Google Shape;363;p2"/>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15</a:t>
            </a:fld>
            <a:endParaRPr sz="1200"/>
          </a:p>
        </p:txBody>
      </p:sp>
      <p:pic>
        <p:nvPicPr>
          <p:cNvPr id="364" name="Google Shape;364;p2"/>
          <p:cNvPicPr preferRelativeResize="0"/>
          <p:nvPr/>
        </p:nvPicPr>
        <p:blipFill rotWithShape="1">
          <a:blip r:embed="rId3">
            <a:alphaModFix/>
          </a:blip>
          <a:srcRect l="12527" t="24625" r="23065" b="9806"/>
          <a:stretch/>
        </p:blipFill>
        <p:spPr>
          <a:xfrm>
            <a:off x="152813" y="1941821"/>
            <a:ext cx="2743200" cy="1863668"/>
          </a:xfrm>
          <a:prstGeom prst="rect">
            <a:avLst/>
          </a:prstGeom>
          <a:noFill/>
          <a:ln>
            <a:noFill/>
          </a:ln>
        </p:spPr>
      </p:pic>
      <p:pic>
        <p:nvPicPr>
          <p:cNvPr id="365" name="Google Shape;365;p2"/>
          <p:cNvPicPr preferRelativeResize="0"/>
          <p:nvPr/>
        </p:nvPicPr>
        <p:blipFill rotWithShape="1">
          <a:blip r:embed="rId4">
            <a:alphaModFix/>
          </a:blip>
          <a:srcRect/>
          <a:stretch/>
        </p:blipFill>
        <p:spPr>
          <a:xfrm>
            <a:off x="3184505" y="3593120"/>
            <a:ext cx="2743200" cy="1828800"/>
          </a:xfrm>
          <a:prstGeom prst="rect">
            <a:avLst/>
          </a:prstGeom>
          <a:noFill/>
          <a:ln>
            <a:noFill/>
          </a:ln>
        </p:spPr>
      </p:pic>
      <p:pic>
        <p:nvPicPr>
          <p:cNvPr id="366" name="Google Shape;366;p2"/>
          <p:cNvPicPr preferRelativeResize="0"/>
          <p:nvPr/>
        </p:nvPicPr>
        <p:blipFill rotWithShape="1">
          <a:blip r:embed="rId5">
            <a:alphaModFix/>
          </a:blip>
          <a:srcRect/>
          <a:stretch/>
        </p:blipFill>
        <p:spPr>
          <a:xfrm>
            <a:off x="6216248" y="2129887"/>
            <a:ext cx="2743200" cy="1504473"/>
          </a:xfrm>
          <a:prstGeom prst="rect">
            <a:avLst/>
          </a:prstGeom>
          <a:noFill/>
          <a:ln>
            <a:noFill/>
          </a:ln>
        </p:spPr>
      </p:pic>
      <p:pic>
        <p:nvPicPr>
          <p:cNvPr id="367" name="Google Shape;367;p2"/>
          <p:cNvPicPr preferRelativeResize="0"/>
          <p:nvPr/>
        </p:nvPicPr>
        <p:blipFill rotWithShape="1">
          <a:blip r:embed="rId6">
            <a:alphaModFix/>
          </a:blip>
          <a:srcRect/>
          <a:stretch/>
        </p:blipFill>
        <p:spPr>
          <a:xfrm>
            <a:off x="9279987" y="3592762"/>
            <a:ext cx="2743200" cy="1829692"/>
          </a:xfrm>
          <a:prstGeom prst="rect">
            <a:avLst/>
          </a:prstGeom>
          <a:noFill/>
          <a:ln>
            <a:noFill/>
          </a:ln>
        </p:spPr>
      </p:pic>
      <p:sp>
        <p:nvSpPr>
          <p:cNvPr id="368" name="Google Shape;368;p2"/>
          <p:cNvSpPr txBox="1"/>
          <p:nvPr/>
        </p:nvSpPr>
        <p:spPr>
          <a:xfrm>
            <a:off x="120775" y="3838500"/>
            <a:ext cx="27432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u="none" strike="noStrike" cap="none">
                <a:solidFill>
                  <a:srgbClr val="000000"/>
                </a:solidFill>
                <a:latin typeface="Calibri"/>
                <a:ea typeface="Calibri"/>
                <a:cs typeface="Calibri"/>
                <a:sym typeface="Calibri"/>
              </a:rPr>
              <a:t>Resistance to </a:t>
            </a:r>
            <a:r>
              <a:rPr lang="en-US" sz="2200" b="1"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transit-focused development projects</a:t>
            </a:r>
            <a:endParaRPr sz="2200" b="1">
              <a:latin typeface="Calibri"/>
              <a:ea typeface="Calibri"/>
              <a:cs typeface="Calibri"/>
              <a:sym typeface="Calibri"/>
            </a:endParaRPr>
          </a:p>
        </p:txBody>
      </p:sp>
      <p:sp>
        <p:nvSpPr>
          <p:cNvPr id="369" name="Google Shape;369;p2"/>
          <p:cNvSpPr txBox="1"/>
          <p:nvPr/>
        </p:nvSpPr>
        <p:spPr>
          <a:xfrm>
            <a:off x="3197893" y="2204759"/>
            <a:ext cx="2716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u="none" strike="noStrike" cap="none">
                <a:solidFill>
                  <a:srgbClr val="000000"/>
                </a:solidFill>
                <a:latin typeface="Calibri"/>
                <a:ea typeface="Calibri"/>
                <a:cs typeface="Calibri"/>
                <a:sym typeface="Calibri"/>
              </a:rPr>
              <a:t>EVs and charging infrastructure are expensive.</a:t>
            </a:r>
            <a:endParaRPr sz="2200" b="1">
              <a:latin typeface="Calibri"/>
              <a:ea typeface="Calibri"/>
              <a:cs typeface="Calibri"/>
              <a:sym typeface="Calibri"/>
            </a:endParaRPr>
          </a:p>
        </p:txBody>
      </p:sp>
      <p:sp>
        <p:nvSpPr>
          <p:cNvPr id="370" name="Google Shape;370;p2"/>
          <p:cNvSpPr txBox="1"/>
          <p:nvPr/>
        </p:nvSpPr>
        <p:spPr>
          <a:xfrm>
            <a:off x="6086587" y="3838500"/>
            <a:ext cx="3034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u="none" strike="noStrike" cap="none">
                <a:solidFill>
                  <a:srgbClr val="000000"/>
                </a:solidFill>
                <a:latin typeface="Calibri"/>
                <a:ea typeface="Calibri"/>
                <a:cs typeface="Calibri"/>
                <a:sym typeface="Calibri"/>
              </a:rPr>
              <a:t>Limited charging stations, especially in rural or crowded areas</a:t>
            </a:r>
            <a:endParaRPr sz="2200" b="1">
              <a:latin typeface="Calibri"/>
              <a:ea typeface="Calibri"/>
              <a:cs typeface="Calibri"/>
              <a:sym typeface="Calibri"/>
            </a:endParaRPr>
          </a:p>
        </p:txBody>
      </p:sp>
      <p:sp>
        <p:nvSpPr>
          <p:cNvPr id="371" name="Google Shape;371;p2"/>
          <p:cNvSpPr txBox="1"/>
          <p:nvPr/>
        </p:nvSpPr>
        <p:spPr>
          <a:xfrm>
            <a:off x="9170688" y="2204757"/>
            <a:ext cx="27165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u="none" strike="noStrike" cap="none">
                <a:solidFill>
                  <a:srgbClr val="000000"/>
                </a:solidFill>
                <a:latin typeface="Calibri"/>
                <a:ea typeface="Calibri"/>
                <a:cs typeface="Calibri"/>
                <a:sym typeface="Calibri"/>
              </a:rPr>
              <a:t>Charging EVs on long trips is inconvenient.</a:t>
            </a:r>
            <a:endParaRPr sz="2200" b="1">
              <a:latin typeface="Calibri"/>
              <a:ea typeface="Calibri"/>
              <a:cs typeface="Calibri"/>
              <a:sym typeface="Calibri"/>
            </a:endParaRPr>
          </a:p>
        </p:txBody>
      </p:sp>
      <p:sp>
        <p:nvSpPr>
          <p:cNvPr id="372" name="Google Shape;372;p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3184720d80a_0_173"/>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79" name="Google Shape;379;g3184720d80a_0_17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16</a:t>
            </a:fld>
            <a:endParaRPr/>
          </a:p>
        </p:txBody>
      </p:sp>
      <p:sp>
        <p:nvSpPr>
          <p:cNvPr id="380" name="Google Shape;380;g3184720d80a_0_173"/>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
        <p:nvSpPr>
          <p:cNvPr id="381" name="Google Shape;381;g3184720d80a_0_173"/>
          <p:cNvSpPr txBox="1"/>
          <p:nvPr/>
        </p:nvSpPr>
        <p:spPr>
          <a:xfrm>
            <a:off x="8281800" y="1260850"/>
            <a:ext cx="39102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B5394"/>
                </a:solidFill>
                <a:latin typeface="Calibri"/>
                <a:ea typeface="Calibri"/>
                <a:cs typeface="Calibri"/>
                <a:sym typeface="Calibri"/>
              </a:rPr>
              <a:t>Group Activity</a:t>
            </a:r>
            <a:endParaRPr sz="3800" b="1">
              <a:solidFill>
                <a:srgbClr val="0B5394"/>
              </a:solidFill>
              <a:latin typeface="Calibri"/>
              <a:ea typeface="Calibri"/>
              <a:cs typeface="Calibri"/>
              <a:sym typeface="Calibri"/>
            </a:endParaRPr>
          </a:p>
        </p:txBody>
      </p:sp>
      <p:cxnSp>
        <p:nvCxnSpPr>
          <p:cNvPr id="382" name="Google Shape;382;g3184720d80a_0_173"/>
          <p:cNvCxnSpPr/>
          <p:nvPr/>
        </p:nvCxnSpPr>
        <p:spPr>
          <a:xfrm>
            <a:off x="6562350" y="2064300"/>
            <a:ext cx="5877000" cy="0"/>
          </a:xfrm>
          <a:prstGeom prst="straightConnector1">
            <a:avLst/>
          </a:prstGeom>
          <a:noFill/>
          <a:ln w="19050" cap="flat" cmpd="sng">
            <a:solidFill>
              <a:srgbClr val="0065A4"/>
            </a:solidFill>
            <a:prstDash val="solid"/>
            <a:miter lim="800000"/>
            <a:headEnd type="none" w="sm" len="sm"/>
            <a:tailEnd type="none" w="sm" len="sm"/>
          </a:ln>
        </p:spPr>
      </p:cxnSp>
      <p:pic>
        <p:nvPicPr>
          <p:cNvPr id="383" name="Google Shape;383;g3184720d80a_0_173"/>
          <p:cNvPicPr preferRelativeResize="0"/>
          <p:nvPr/>
        </p:nvPicPr>
        <p:blipFill rotWithShape="1">
          <a:blip r:embed="rId4">
            <a:alphaModFix/>
          </a:blip>
          <a:srcRect l="36661" t="17600" r="51346" b="62560"/>
          <a:stretch/>
        </p:blipFill>
        <p:spPr>
          <a:xfrm>
            <a:off x="6867150" y="1187200"/>
            <a:ext cx="1009852" cy="910501"/>
          </a:xfrm>
          <a:prstGeom prst="rect">
            <a:avLst/>
          </a:prstGeom>
          <a:noFill/>
          <a:ln>
            <a:noFill/>
          </a:ln>
        </p:spPr>
      </p:pic>
      <p:sp>
        <p:nvSpPr>
          <p:cNvPr id="384" name="Google Shape;384;g3184720d80a_0_173"/>
          <p:cNvSpPr txBox="1">
            <a:spLocks noGrp="1"/>
          </p:cNvSpPr>
          <p:nvPr>
            <p:ph type="body" idx="4294967295"/>
          </p:nvPr>
        </p:nvSpPr>
        <p:spPr>
          <a:xfrm>
            <a:off x="6977925" y="2348150"/>
            <a:ext cx="4896300" cy="2847600"/>
          </a:xfrm>
          <a:prstGeom prst="rect">
            <a:avLst/>
          </a:prstGeom>
        </p:spPr>
        <p:txBody>
          <a:bodyPr spcFirstLastPara="1" wrap="square" lIns="91425" tIns="0" rIns="91425" bIns="45700" anchor="t" anchorCtr="0">
            <a:spAutoFit/>
          </a:bodyPr>
          <a:lstStyle/>
          <a:p>
            <a:pPr marL="0" lvl="0" indent="0" algn="l" rtl="0">
              <a:lnSpc>
                <a:spcPct val="100000"/>
              </a:lnSpc>
              <a:spcBef>
                <a:spcPts val="0"/>
              </a:spcBef>
              <a:spcAft>
                <a:spcPts val="0"/>
              </a:spcAft>
              <a:buClr>
                <a:schemeClr val="dk1"/>
              </a:buClr>
              <a:buFont typeface="Arial"/>
              <a:buNone/>
            </a:pPr>
            <a:r>
              <a:rPr lang="en-US" sz="2600"/>
              <a:t>The city planner wants a proposal for where to place EV chargers downtown.</a:t>
            </a:r>
            <a:endParaRPr sz="2600">
              <a:latin typeface="Arial"/>
              <a:ea typeface="Arial"/>
              <a:cs typeface="Arial"/>
              <a:sym typeface="Arial"/>
            </a:endParaRPr>
          </a:p>
          <a:p>
            <a:pPr marL="0" lvl="0" indent="0" algn="l" rtl="0">
              <a:lnSpc>
                <a:spcPct val="100000"/>
              </a:lnSpc>
              <a:spcBef>
                <a:spcPts val="0"/>
              </a:spcBef>
              <a:spcAft>
                <a:spcPts val="0"/>
              </a:spcAft>
              <a:buClr>
                <a:schemeClr val="dk1"/>
              </a:buClr>
              <a:buFont typeface="Arial"/>
              <a:buNone/>
            </a:pPr>
            <a:endParaRPr sz="2600"/>
          </a:p>
          <a:p>
            <a:pPr marL="0" lvl="0" indent="0" algn="l" rtl="0">
              <a:lnSpc>
                <a:spcPct val="100000"/>
              </a:lnSpc>
              <a:spcBef>
                <a:spcPts val="0"/>
              </a:spcBef>
              <a:spcAft>
                <a:spcPts val="0"/>
              </a:spcAft>
              <a:buClr>
                <a:schemeClr val="dk1"/>
              </a:buClr>
              <a:buFont typeface="Arial"/>
              <a:buNone/>
            </a:pPr>
            <a:r>
              <a:rPr lang="en-US" sz="2600"/>
              <a:t>In groups, design your network and prepare to present it to the city council for a vote.</a:t>
            </a:r>
            <a:endParaRPr sz="2600"/>
          </a:p>
        </p:txBody>
      </p:sp>
      <p:pic>
        <p:nvPicPr>
          <p:cNvPr id="385" name="Google Shape;385;g3184720d80a_0_173"/>
          <p:cNvPicPr preferRelativeResize="0"/>
          <p:nvPr/>
        </p:nvPicPr>
        <p:blipFill rotWithShape="1">
          <a:blip r:embed="rId5">
            <a:alphaModFix/>
          </a:blip>
          <a:srcRect/>
          <a:stretch/>
        </p:blipFill>
        <p:spPr>
          <a:xfrm>
            <a:off x="6903291" y="1196815"/>
            <a:ext cx="937575" cy="891275"/>
          </a:xfrm>
          <a:prstGeom prst="rect">
            <a:avLst/>
          </a:prstGeom>
          <a:noFill/>
          <a:ln>
            <a:noFill/>
          </a:ln>
        </p:spPr>
      </p:pic>
      <p:pic>
        <p:nvPicPr>
          <p:cNvPr id="386" name="Google Shape;386;g3184720d80a_0_173"/>
          <p:cNvPicPr preferRelativeResize="0"/>
          <p:nvPr/>
        </p:nvPicPr>
        <p:blipFill>
          <a:blip r:embed="rId6">
            <a:alphaModFix/>
          </a:blip>
          <a:stretch>
            <a:fillRect/>
          </a:stretch>
        </p:blipFill>
        <p:spPr>
          <a:xfrm>
            <a:off x="0" y="1143675"/>
            <a:ext cx="6462349" cy="45706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g3184720d80a_0_346"/>
          <p:cNvPicPr preferRelativeResize="0"/>
          <p:nvPr/>
        </p:nvPicPr>
        <p:blipFill rotWithShape="1">
          <a:blip r:embed="rId3">
            <a:alphaModFix amt="5000"/>
          </a:blip>
          <a:srcRect l="1293" r="5666"/>
          <a:stretch/>
        </p:blipFill>
        <p:spPr>
          <a:xfrm>
            <a:off x="0" y="1574260"/>
            <a:ext cx="12192001" cy="5294251"/>
          </a:xfrm>
          <a:prstGeom prst="rect">
            <a:avLst/>
          </a:prstGeom>
          <a:noFill/>
          <a:ln>
            <a:noFill/>
          </a:ln>
        </p:spPr>
      </p:pic>
      <p:sp>
        <p:nvSpPr>
          <p:cNvPr id="393" name="Google Shape;393;g3184720d80a_0_34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394" name="Google Shape;394;g3184720d80a_0_346"/>
          <p:cNvSpPr txBox="1"/>
          <p:nvPr/>
        </p:nvSpPr>
        <p:spPr>
          <a:xfrm>
            <a:off x="1719450" y="1661050"/>
            <a:ext cx="39102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Activity Debrief</a:t>
            </a:r>
            <a:endParaRPr sz="3800" b="1">
              <a:solidFill>
                <a:srgbClr val="0065A4"/>
              </a:solidFill>
              <a:latin typeface="Calibri"/>
              <a:ea typeface="Calibri"/>
              <a:cs typeface="Calibri"/>
              <a:sym typeface="Calibri"/>
            </a:endParaRPr>
          </a:p>
        </p:txBody>
      </p:sp>
      <p:cxnSp>
        <p:nvCxnSpPr>
          <p:cNvPr id="395" name="Google Shape;395;g3184720d80a_0_346"/>
          <p:cNvCxnSpPr/>
          <p:nvPr/>
        </p:nvCxnSpPr>
        <p:spPr>
          <a:xfrm rot="10800000" flipH="1">
            <a:off x="0" y="2461500"/>
            <a:ext cx="5442900" cy="3000"/>
          </a:xfrm>
          <a:prstGeom prst="straightConnector1">
            <a:avLst/>
          </a:prstGeom>
          <a:noFill/>
          <a:ln w="19050" cap="flat" cmpd="sng">
            <a:solidFill>
              <a:srgbClr val="0065A4"/>
            </a:solidFill>
            <a:prstDash val="solid"/>
            <a:miter lim="800000"/>
            <a:headEnd type="none" w="sm" len="sm"/>
            <a:tailEnd type="none" w="sm" len="sm"/>
          </a:ln>
        </p:spPr>
      </p:cxnSp>
      <p:pic>
        <p:nvPicPr>
          <p:cNvPr id="396" name="Google Shape;396;g3184720d80a_0_346"/>
          <p:cNvPicPr preferRelativeResize="0"/>
          <p:nvPr/>
        </p:nvPicPr>
        <p:blipFill rotWithShape="1">
          <a:blip r:embed="rId4">
            <a:alphaModFix/>
          </a:blip>
          <a:srcRect l="36661" t="17600" r="51346" b="62560"/>
          <a:stretch/>
        </p:blipFill>
        <p:spPr>
          <a:xfrm>
            <a:off x="304800" y="1587400"/>
            <a:ext cx="1009852" cy="910501"/>
          </a:xfrm>
          <a:prstGeom prst="rect">
            <a:avLst/>
          </a:prstGeom>
          <a:noFill/>
          <a:ln>
            <a:noFill/>
          </a:ln>
        </p:spPr>
      </p:pic>
      <p:sp>
        <p:nvSpPr>
          <p:cNvPr id="397" name="Google Shape;397;g3184720d80a_0_346"/>
          <p:cNvSpPr txBox="1">
            <a:spLocks noGrp="1"/>
          </p:cNvSpPr>
          <p:nvPr>
            <p:ph type="body" idx="4294967295"/>
          </p:nvPr>
        </p:nvSpPr>
        <p:spPr>
          <a:xfrm>
            <a:off x="415575" y="2748350"/>
            <a:ext cx="5086200" cy="2047200"/>
          </a:xfrm>
          <a:prstGeom prst="rect">
            <a:avLst/>
          </a:prstGeom>
        </p:spPr>
        <p:txBody>
          <a:bodyPr spcFirstLastPara="1" wrap="square" lIns="91425" tIns="0" rIns="91425" bIns="45700" anchor="t" anchorCtr="0">
            <a:spAutoFit/>
          </a:bodyPr>
          <a:lstStyle/>
          <a:p>
            <a:pPr marL="0" lvl="0" indent="0" algn="l" rtl="0">
              <a:lnSpc>
                <a:spcPct val="100000"/>
              </a:lnSpc>
              <a:spcBef>
                <a:spcPts val="0"/>
              </a:spcBef>
              <a:spcAft>
                <a:spcPts val="0"/>
              </a:spcAft>
              <a:buClr>
                <a:schemeClr val="dk1"/>
              </a:buClr>
              <a:buFont typeface="Arial"/>
              <a:buNone/>
            </a:pPr>
            <a:r>
              <a:rPr lang="en-US" sz="2600" dirty="0"/>
              <a:t>Where will you place your stations? Provide your reasons.</a:t>
            </a:r>
            <a:endParaRPr sz="2600" dirty="0">
              <a:latin typeface="Arial"/>
              <a:ea typeface="Arial"/>
              <a:cs typeface="Arial"/>
              <a:sym typeface="Arial"/>
            </a:endParaRPr>
          </a:p>
          <a:p>
            <a:pPr marL="0" lvl="0" indent="0" algn="l" rtl="0">
              <a:lnSpc>
                <a:spcPct val="100000"/>
              </a:lnSpc>
              <a:spcBef>
                <a:spcPts val="0"/>
              </a:spcBef>
              <a:spcAft>
                <a:spcPts val="0"/>
              </a:spcAft>
              <a:buClr>
                <a:schemeClr val="dk1"/>
              </a:buClr>
              <a:buFont typeface="Arial"/>
              <a:buNone/>
            </a:pPr>
            <a:endParaRPr sz="2600" dirty="0"/>
          </a:p>
          <a:p>
            <a:pPr marL="0" lvl="0" indent="0" algn="l" rtl="0">
              <a:lnSpc>
                <a:spcPct val="100000"/>
              </a:lnSpc>
              <a:spcBef>
                <a:spcPts val="0"/>
              </a:spcBef>
              <a:spcAft>
                <a:spcPts val="0"/>
              </a:spcAft>
              <a:buNone/>
            </a:pPr>
            <a:r>
              <a:rPr lang="en-US" sz="2600" dirty="0"/>
              <a:t>How will you manage any concerns from the public?</a:t>
            </a:r>
            <a:endParaRPr sz="2600" dirty="0"/>
          </a:p>
        </p:txBody>
      </p:sp>
      <p:sp>
        <p:nvSpPr>
          <p:cNvPr id="398" name="Google Shape;398;g3184720d80a_0_34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pic>
        <p:nvPicPr>
          <p:cNvPr id="399" name="Google Shape;399;g3184720d80a_0_346"/>
          <p:cNvPicPr preferRelativeResize="0"/>
          <p:nvPr/>
        </p:nvPicPr>
        <p:blipFill>
          <a:blip r:embed="rId5">
            <a:alphaModFix/>
          </a:blip>
          <a:stretch>
            <a:fillRect/>
          </a:stretch>
        </p:blipFill>
        <p:spPr>
          <a:xfrm>
            <a:off x="5729650" y="1143675"/>
            <a:ext cx="6462349" cy="45706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310bd32f27a_0_176"/>
          <p:cNvSpPr/>
          <p:nvPr/>
        </p:nvSpPr>
        <p:spPr>
          <a:xfrm>
            <a:off x="1304200" y="1640450"/>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310bd32f27a_0_17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310bd32f27a_0_17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18</a:t>
            </a:fld>
            <a:endParaRPr sz="1200"/>
          </a:p>
        </p:txBody>
      </p:sp>
      <p:sp>
        <p:nvSpPr>
          <p:cNvPr id="408" name="Google Shape;408;g310bd32f27a_0_176"/>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g310bd32f27a_0_176"/>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310bd32f27a_0_176"/>
          <p:cNvSpPr txBox="1"/>
          <p:nvPr/>
        </p:nvSpPr>
        <p:spPr>
          <a:xfrm>
            <a:off x="6489025" y="756638"/>
            <a:ext cx="3986700" cy="4986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600" b="1" i="0" u="none" strike="noStrike" cap="none">
                <a:solidFill>
                  <a:schemeClr val="dk2"/>
                </a:solidFill>
                <a:latin typeface="Calibri"/>
                <a:ea typeface="Calibri"/>
                <a:cs typeface="Calibri"/>
                <a:sym typeface="Calibri"/>
              </a:rPr>
              <a:t>Key Points</a:t>
            </a:r>
            <a:endParaRPr sz="3600" b="1" i="0" u="none" strike="noStrike" cap="none">
              <a:solidFill>
                <a:srgbClr val="0065A4"/>
              </a:solidFill>
              <a:latin typeface="Calibri"/>
              <a:ea typeface="Calibri"/>
              <a:cs typeface="Calibri"/>
              <a:sym typeface="Calibri"/>
            </a:endParaRPr>
          </a:p>
        </p:txBody>
      </p:sp>
      <p:cxnSp>
        <p:nvCxnSpPr>
          <p:cNvPr id="411" name="Google Shape;411;g310bd32f27a_0_176"/>
          <p:cNvCxnSpPr/>
          <p:nvPr/>
        </p:nvCxnSpPr>
        <p:spPr>
          <a:xfrm>
            <a:off x="6336625" y="1423350"/>
            <a:ext cx="5885100" cy="11700"/>
          </a:xfrm>
          <a:prstGeom prst="straightConnector1">
            <a:avLst/>
          </a:prstGeom>
          <a:noFill/>
          <a:ln w="19050" cap="flat" cmpd="sng">
            <a:solidFill>
              <a:srgbClr val="0065A4"/>
            </a:solidFill>
            <a:prstDash val="solid"/>
            <a:miter lim="800000"/>
            <a:headEnd type="none" w="sm" len="sm"/>
            <a:tailEnd type="none" w="sm" len="sm"/>
          </a:ln>
        </p:spPr>
      </p:cxnSp>
      <p:pic>
        <p:nvPicPr>
          <p:cNvPr id="412" name="Google Shape;412;g310bd32f27a_0_176"/>
          <p:cNvPicPr preferRelativeResize="0"/>
          <p:nvPr/>
        </p:nvPicPr>
        <p:blipFill rotWithShape="1">
          <a:blip r:embed="rId3">
            <a:alphaModFix/>
          </a:blip>
          <a:srcRect l="15064" r="8347"/>
          <a:stretch/>
        </p:blipFill>
        <p:spPr>
          <a:xfrm>
            <a:off x="529550" y="1216450"/>
            <a:ext cx="4572000" cy="3983702"/>
          </a:xfrm>
          <a:prstGeom prst="rect">
            <a:avLst/>
          </a:prstGeom>
          <a:noFill/>
          <a:ln>
            <a:noFill/>
          </a:ln>
        </p:spPr>
      </p:pic>
      <p:sp>
        <p:nvSpPr>
          <p:cNvPr id="413" name="Google Shape;413;g310bd32f27a_0_176"/>
          <p:cNvSpPr txBox="1"/>
          <p:nvPr/>
        </p:nvSpPr>
        <p:spPr>
          <a:xfrm>
            <a:off x="6096000" y="1778150"/>
            <a:ext cx="5736600" cy="3863400"/>
          </a:xfrm>
          <a:prstGeom prst="rect">
            <a:avLst/>
          </a:prstGeom>
          <a:noFill/>
          <a:ln>
            <a:noFill/>
          </a:ln>
        </p:spPr>
        <p:txBody>
          <a:bodyPr spcFirstLastPara="1" wrap="square" lIns="83800" tIns="83800" rIns="83800" bIns="83800" anchor="t" anchorCtr="0">
            <a:noAutofit/>
          </a:bodyPr>
          <a:lstStyle/>
          <a:p>
            <a:pPr marL="457200" marR="0" lvl="0" indent="-330200" algn="l" rtl="0">
              <a:lnSpc>
                <a:spcPct val="90000"/>
              </a:lnSpc>
              <a:spcBef>
                <a:spcPts val="2200"/>
              </a:spcBef>
              <a:spcAft>
                <a:spcPts val="0"/>
              </a:spcAft>
              <a:buClr>
                <a:schemeClr val="dk1"/>
              </a:buClr>
              <a:buSzPts val="1600"/>
              <a:buFont typeface="Calibri"/>
              <a:buChar char="●"/>
            </a:pPr>
            <a:r>
              <a:rPr lang="en-US" sz="2200" b="0" i="0" u="none" strike="noStrike" cap="none">
                <a:solidFill>
                  <a:schemeClr val="dk1"/>
                </a:solidFill>
                <a:latin typeface="Calibri"/>
                <a:ea typeface="Calibri"/>
                <a:cs typeface="Calibri"/>
                <a:sym typeface="Calibri"/>
              </a:rPr>
              <a:t>Electric transportation helps reduce emissions, improve air quality, and support grid resilience.</a:t>
            </a:r>
            <a:endParaRPr/>
          </a:p>
          <a:p>
            <a:pPr marL="457200" marR="0" lvl="0" indent="-330200" algn="l" rtl="0">
              <a:lnSpc>
                <a:spcPct val="90000"/>
              </a:lnSpc>
              <a:spcBef>
                <a:spcPts val="2200"/>
              </a:spcBef>
              <a:spcAft>
                <a:spcPts val="0"/>
              </a:spcAft>
              <a:buClr>
                <a:schemeClr val="dk1"/>
              </a:buClr>
              <a:buSzPts val="1600"/>
              <a:buFont typeface="Calibri"/>
              <a:buChar char="●"/>
            </a:pPr>
            <a:r>
              <a:rPr lang="en-US" sz="2200" b="0" i="0" u="none" strike="noStrike" cap="none">
                <a:solidFill>
                  <a:schemeClr val="dk1"/>
                </a:solidFill>
                <a:latin typeface="Calibri"/>
                <a:ea typeface="Calibri"/>
                <a:cs typeface="Calibri"/>
                <a:sym typeface="Calibri"/>
              </a:rPr>
              <a:t>Barriers include cost, infrastructure limitations, and public resistance to change.</a:t>
            </a:r>
            <a:endParaRPr/>
          </a:p>
          <a:p>
            <a:pPr marL="457200" marR="0" lvl="0" indent="-330200" algn="l" rtl="0">
              <a:lnSpc>
                <a:spcPct val="90000"/>
              </a:lnSpc>
              <a:spcBef>
                <a:spcPts val="2200"/>
              </a:spcBef>
              <a:spcAft>
                <a:spcPts val="0"/>
              </a:spcAft>
              <a:buClr>
                <a:schemeClr val="dk1"/>
              </a:buClr>
              <a:buSzPts val="1600"/>
              <a:buFont typeface="Calibri"/>
              <a:buChar char="●"/>
            </a:pPr>
            <a:r>
              <a:rPr lang="en-US" sz="2200" b="0" i="0" u="none" strike="noStrike" cap="none">
                <a:solidFill>
                  <a:schemeClr val="dk1"/>
                </a:solidFill>
                <a:latin typeface="Calibri"/>
                <a:ea typeface="Calibri"/>
                <a:cs typeface="Calibri"/>
                <a:sym typeface="Calibri"/>
              </a:rPr>
              <a:t>Careers in EV technology are critical to achieving sustainable transportation.</a:t>
            </a:r>
            <a:endParaRPr sz="2200" b="0" i="0" u="none" strike="noStrike" cap="none">
              <a:solidFill>
                <a:srgbClr val="000000"/>
              </a:solidFill>
              <a:latin typeface="Calibri"/>
              <a:ea typeface="Calibri"/>
              <a:cs typeface="Calibri"/>
              <a:sym typeface="Calibri"/>
            </a:endParaRPr>
          </a:p>
        </p:txBody>
      </p:sp>
      <p:sp>
        <p:nvSpPr>
          <p:cNvPr id="414" name="Google Shape;414;g310bd32f27a_0_17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10bd32f27a_0_222"/>
          <p:cNvSpPr/>
          <p:nvPr/>
        </p:nvSpPr>
        <p:spPr>
          <a:xfrm>
            <a:off x="0" y="21489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1" name="Google Shape;421;g310bd32f27a_0_22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422" name="Google Shape;422;g310bd32f27a_0_2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19</a:t>
            </a:fld>
            <a:endParaRPr sz="1200"/>
          </a:p>
        </p:txBody>
      </p:sp>
      <p:sp>
        <p:nvSpPr>
          <p:cNvPr id="423" name="Google Shape;423;g310bd32f27a_0_222"/>
          <p:cNvSpPr txBox="1"/>
          <p:nvPr/>
        </p:nvSpPr>
        <p:spPr>
          <a:xfrm>
            <a:off x="1719450" y="2448000"/>
            <a:ext cx="3909600" cy="4986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1"/>
              </a:buClr>
              <a:buSzPts val="1100"/>
              <a:buFont typeface="Arial"/>
              <a:buNone/>
            </a:pPr>
            <a:r>
              <a:rPr lang="en-US" sz="3600" b="1" i="0" u="none" strike="noStrike" cap="none">
                <a:solidFill>
                  <a:srgbClr val="0065A4"/>
                </a:solidFill>
                <a:latin typeface="Calibri"/>
                <a:ea typeface="Calibri"/>
                <a:cs typeface="Calibri"/>
                <a:sym typeface="Calibri"/>
              </a:rPr>
              <a:t>Closing Activity</a:t>
            </a:r>
            <a:endParaRPr sz="3600" b="1" i="0" u="none" strike="noStrike" cap="none">
              <a:solidFill>
                <a:srgbClr val="0065A4"/>
              </a:solidFill>
              <a:latin typeface="Calibri"/>
              <a:ea typeface="Calibri"/>
              <a:cs typeface="Calibri"/>
              <a:sym typeface="Calibri"/>
            </a:endParaRPr>
          </a:p>
        </p:txBody>
      </p:sp>
      <p:cxnSp>
        <p:nvCxnSpPr>
          <p:cNvPr id="424" name="Google Shape;424;g310bd32f27a_0_222"/>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425" name="Google Shape;425;g310bd32f27a_0_22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26" name="Google Shape;426;g310bd32f27a_0_222"/>
          <p:cNvSpPr txBox="1"/>
          <p:nvPr/>
        </p:nvSpPr>
        <p:spPr>
          <a:xfrm>
            <a:off x="6485100" y="1723490"/>
            <a:ext cx="5034600" cy="3576000"/>
          </a:xfrm>
          <a:prstGeom prst="rect">
            <a:avLst/>
          </a:prstGeom>
          <a:noFill/>
          <a:ln>
            <a:noFill/>
          </a:ln>
        </p:spPr>
        <p:txBody>
          <a:bodyPr spcFirstLastPara="1" wrap="square" lIns="91425" tIns="45700" rIns="91425" bIns="45700" anchor="t" anchorCtr="0">
            <a:spAutoFit/>
          </a:bodyPr>
          <a:lstStyle/>
          <a:p>
            <a:pPr marL="457200" marR="0" lvl="0" indent="-393700" algn="l" rtl="0">
              <a:lnSpc>
                <a:spcPct val="100000"/>
              </a:lnSpc>
              <a:spcBef>
                <a:spcPts val="2200"/>
              </a:spcBef>
              <a:spcAft>
                <a:spcPts val="0"/>
              </a:spcAft>
              <a:buClr>
                <a:schemeClr val="dk1"/>
              </a:buClr>
              <a:buSzPts val="2600"/>
              <a:buFont typeface="Calibri"/>
              <a:buAutoNum type="arabicPeriod"/>
            </a:pPr>
            <a:r>
              <a:rPr lang="en-US" sz="2600" b="0" i="0" u="none" strike="noStrike" cap="none" dirty="0">
                <a:solidFill>
                  <a:schemeClr val="dk1"/>
                </a:solidFill>
                <a:latin typeface="Calibri"/>
                <a:ea typeface="Calibri"/>
                <a:cs typeface="Calibri"/>
                <a:sym typeface="Calibri"/>
              </a:rPr>
              <a:t>If you could add one feature to EV vehicles to speed up public transition, what would it be and why?</a:t>
            </a:r>
            <a:endParaRPr sz="2600" b="0" i="0"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2200"/>
              </a:spcBef>
              <a:spcAft>
                <a:spcPts val="1000"/>
              </a:spcAft>
              <a:buClr>
                <a:schemeClr val="dk1"/>
              </a:buClr>
              <a:buSzPts val="2600"/>
              <a:buFont typeface="Calibri"/>
              <a:buAutoNum type="arabicPeriod"/>
            </a:pPr>
            <a:r>
              <a:rPr lang="en-US" sz="2600" dirty="0">
                <a:solidFill>
                  <a:schemeClr val="dk1"/>
                </a:solidFill>
                <a:latin typeface="Calibri"/>
                <a:ea typeface="Calibri"/>
                <a:cs typeface="Calibri"/>
                <a:sym typeface="Calibri"/>
              </a:rPr>
              <a:t>What do you think is the greatest challenge of transit-oriented development (TOD) projects?</a:t>
            </a:r>
            <a:endParaRPr sz="2600" dirty="0">
              <a:solidFill>
                <a:schemeClr val="dk1"/>
              </a:solidFill>
              <a:latin typeface="Calibri"/>
              <a:ea typeface="Calibri"/>
              <a:cs typeface="Calibri"/>
              <a:sym typeface="Calibri"/>
            </a:endParaRPr>
          </a:p>
        </p:txBody>
      </p:sp>
      <p:sp>
        <p:nvSpPr>
          <p:cNvPr id="427" name="Google Shape;427;g310bd32f27a_0_222"/>
          <p:cNvSpPr txBox="1"/>
          <p:nvPr/>
        </p:nvSpPr>
        <p:spPr>
          <a:xfrm>
            <a:off x="6485100" y="1106550"/>
            <a:ext cx="51897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B050"/>
              </a:buClr>
              <a:buSzPts val="2600"/>
              <a:buFont typeface="Calibri"/>
              <a:buNone/>
            </a:pPr>
            <a:r>
              <a:rPr lang="en-US" sz="2800" b="1" i="0" u="none" strike="noStrike" cap="none">
                <a:solidFill>
                  <a:schemeClr val="dk1"/>
                </a:solidFill>
                <a:latin typeface="Calibri"/>
                <a:ea typeface="Calibri"/>
                <a:cs typeface="Calibri"/>
                <a:sym typeface="Calibri"/>
              </a:rPr>
              <a:t>Before You Go</a:t>
            </a:r>
            <a:endParaRPr sz="2600" b="1" i="0" u="none" strike="noStrike" cap="none">
              <a:solidFill>
                <a:schemeClr val="dk1"/>
              </a:solidFill>
              <a:latin typeface="Calibri"/>
              <a:ea typeface="Calibri"/>
              <a:cs typeface="Calibri"/>
              <a:sym typeface="Calibri"/>
            </a:endParaRPr>
          </a:p>
        </p:txBody>
      </p:sp>
      <p:sp>
        <p:nvSpPr>
          <p:cNvPr id="428" name="Google Shape;428;g310bd32f27a_0_22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pic>
        <p:nvPicPr>
          <p:cNvPr id="429" name="Google Shape;429;g310bd32f27a_0_222"/>
          <p:cNvPicPr preferRelativeResize="0"/>
          <p:nvPr/>
        </p:nvPicPr>
        <p:blipFill rotWithShape="1">
          <a:blip r:embed="rId4">
            <a:alphaModFix/>
          </a:blip>
          <a:srcRect/>
          <a:stretch/>
        </p:blipFill>
        <p:spPr>
          <a:xfrm>
            <a:off x="457200" y="2148955"/>
            <a:ext cx="984300" cy="10405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txBox="1">
            <a:spLocks noGrp="1"/>
          </p:cNvSpPr>
          <p:nvPr>
            <p:ph type="title"/>
          </p:nvPr>
        </p:nvSpPr>
        <p:spPr>
          <a:xfrm>
            <a:off x="6624000" y="902775"/>
            <a:ext cx="52632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t>Opening Activity</a:t>
            </a:r>
            <a:endParaRPr sz="3800"/>
          </a:p>
        </p:txBody>
      </p:sp>
      <p:sp>
        <p:nvSpPr>
          <p:cNvPr id="208" name="Google Shape;208;p5"/>
          <p:cNvSpPr txBox="1">
            <a:spLocks noGrp="1"/>
          </p:cNvSpPr>
          <p:nvPr>
            <p:ph type="body" idx="1"/>
          </p:nvPr>
        </p:nvSpPr>
        <p:spPr>
          <a:xfrm>
            <a:off x="6420250" y="1914475"/>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209" name="Google Shape;209;p5"/>
          <p:cNvSpPr txBox="1"/>
          <p:nvPr/>
        </p:nvSpPr>
        <p:spPr>
          <a:xfrm>
            <a:off x="11391900" y="65913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1. Understanding and Combating Climate Change</a:t>
            </a:r>
            <a:endParaRPr sz="1000" b="1" i="0" u="none" strike="noStrike" cap="none">
              <a:solidFill>
                <a:srgbClr val="FFFFFF"/>
              </a:solidFill>
              <a:latin typeface="Calibri"/>
              <a:ea typeface="Calibri"/>
              <a:cs typeface="Calibri"/>
              <a:sym typeface="Calibri"/>
            </a:endParaRPr>
          </a:p>
        </p:txBody>
      </p:sp>
      <p:pic>
        <p:nvPicPr>
          <p:cNvPr id="211" name="Google Shape;211;p5"/>
          <p:cNvPicPr preferRelativeResize="0"/>
          <p:nvPr/>
        </p:nvPicPr>
        <p:blipFill rotWithShape="1">
          <a:blip r:embed="rId3">
            <a:alphaModFix/>
          </a:blip>
          <a:srcRect/>
          <a:stretch/>
        </p:blipFill>
        <p:spPr>
          <a:xfrm>
            <a:off x="6514350" y="645755"/>
            <a:ext cx="984300" cy="1040546"/>
          </a:xfrm>
          <a:prstGeom prst="rect">
            <a:avLst/>
          </a:prstGeom>
          <a:noFill/>
          <a:ln>
            <a:noFill/>
          </a:ln>
        </p:spPr>
      </p:pic>
      <p:pic>
        <p:nvPicPr>
          <p:cNvPr id="212" name="Google Shape;212;p5"/>
          <p:cNvPicPr preferRelativeResize="0"/>
          <p:nvPr/>
        </p:nvPicPr>
        <p:blipFill rotWithShape="1">
          <a:blip r:embed="rId4">
            <a:alphaModFix/>
          </a:blip>
          <a:srcRect t="8193" b="8193"/>
          <a:stretch/>
        </p:blipFill>
        <p:spPr>
          <a:xfrm>
            <a:off x="0" y="0"/>
            <a:ext cx="12192000" cy="6819274"/>
          </a:xfrm>
          <a:prstGeom prst="rect">
            <a:avLst/>
          </a:prstGeom>
          <a:noFill/>
          <a:ln>
            <a:noFill/>
          </a:ln>
        </p:spPr>
      </p:pic>
      <p:sp>
        <p:nvSpPr>
          <p:cNvPr id="213" name="Google Shape;213;p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a:t>
            </a:fld>
            <a:endParaRPr/>
          </a:p>
        </p:txBody>
      </p:sp>
      <p:sp>
        <p:nvSpPr>
          <p:cNvPr id="214" name="Google Shape;214;p5"/>
          <p:cNvSpPr/>
          <p:nvPr/>
        </p:nvSpPr>
        <p:spPr>
          <a:xfrm>
            <a:off x="-2400" y="-13625"/>
            <a:ext cx="12192000" cy="6871500"/>
          </a:xfrm>
          <a:prstGeom prst="rect">
            <a:avLst/>
          </a:prstGeom>
          <a:gradFill>
            <a:gsLst>
              <a:gs pos="0">
                <a:srgbClr val="EDF8FF">
                  <a:alpha val="0"/>
                </a:srgbClr>
              </a:gs>
              <a:gs pos="95000">
                <a:srgbClr val="002060"/>
              </a:gs>
              <a:gs pos="100000">
                <a:srgbClr val="002060"/>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800" b="1">
              <a:solidFill>
                <a:schemeClr val="lt1"/>
              </a:solidFill>
              <a:latin typeface="Calibri"/>
              <a:ea typeface="Calibri"/>
              <a:cs typeface="Calibri"/>
              <a:sym typeface="Calibri"/>
            </a:endParaRPr>
          </a:p>
        </p:txBody>
      </p:sp>
      <p:sp>
        <p:nvSpPr>
          <p:cNvPr id="215" name="Google Shape;215;p5"/>
          <p:cNvSpPr txBox="1"/>
          <p:nvPr/>
        </p:nvSpPr>
        <p:spPr>
          <a:xfrm>
            <a:off x="406975" y="5391875"/>
            <a:ext cx="7789200" cy="10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400" b="1">
                <a:solidFill>
                  <a:schemeClr val="lt1"/>
                </a:solidFill>
                <a:latin typeface="Calibri"/>
                <a:ea typeface="Calibri"/>
                <a:cs typeface="Calibri"/>
                <a:sym typeface="Calibri"/>
              </a:rPr>
              <a:t>What would need to change in order to make all cars and public transit electric?</a:t>
            </a:r>
            <a:endParaRPr sz="3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g31865e619d5_0_0"/>
          <p:cNvPicPr preferRelativeResize="0"/>
          <p:nvPr/>
        </p:nvPicPr>
        <p:blipFill rotWithShape="1">
          <a:blip r:embed="rId3">
            <a:alphaModFix/>
          </a:blip>
          <a:srcRect t="2074" b="13955"/>
          <a:stretch/>
        </p:blipFill>
        <p:spPr>
          <a:xfrm>
            <a:off x="-21450" y="-13187"/>
            <a:ext cx="12283203" cy="6884376"/>
          </a:xfrm>
          <a:prstGeom prst="rect">
            <a:avLst/>
          </a:prstGeom>
          <a:noFill/>
          <a:ln>
            <a:noFill/>
          </a:ln>
        </p:spPr>
      </p:pic>
      <p:sp>
        <p:nvSpPr>
          <p:cNvPr id="436" name="Google Shape;436;g31865e619d5_0_0"/>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7" name="Google Shape;437;g31865e619d5_0_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100" b="1" i="0" u="none" strike="noStrike" cap="none">
                <a:solidFill>
                  <a:srgbClr val="FFFFFF"/>
                </a:solidFill>
                <a:latin typeface="Calibri"/>
                <a:ea typeface="Calibri"/>
                <a:cs typeface="Calibri"/>
                <a:sym typeface="Calibri"/>
              </a:rPr>
              <a:t>Lesson 1. Understanding and Combating Climate Change</a:t>
            </a:r>
            <a:endParaRPr sz="1100" b="1" i="0" u="none" strike="noStrike" cap="none">
              <a:solidFill>
                <a:srgbClr val="FFFFFF"/>
              </a:solidFill>
              <a:latin typeface="Calibri"/>
              <a:ea typeface="Calibri"/>
              <a:cs typeface="Calibri"/>
              <a:sym typeface="Calibri"/>
            </a:endParaRPr>
          </a:p>
        </p:txBody>
      </p:sp>
      <p:sp>
        <p:nvSpPr>
          <p:cNvPr id="438" name="Google Shape;438;g31865e619d5_0_0"/>
          <p:cNvSpPr txBox="1"/>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100" b="1" i="0" u="none" strike="noStrike" cap="none">
                <a:solidFill>
                  <a:srgbClr val="FFFFFF"/>
                </a:solidFill>
                <a:latin typeface="Calibri"/>
                <a:ea typeface="Calibri"/>
                <a:cs typeface="Calibri"/>
                <a:sym typeface="Calibri"/>
              </a:rPr>
              <a:t>20</a:t>
            </a:fld>
            <a:endParaRPr sz="1100" b="1" i="0" u="none" strike="noStrike" cap="none">
              <a:solidFill>
                <a:srgbClr val="FFFFFF"/>
              </a:solidFill>
              <a:latin typeface="Calibri"/>
              <a:ea typeface="Calibri"/>
              <a:cs typeface="Calibri"/>
              <a:sym typeface="Calibri"/>
            </a:endParaRPr>
          </a:p>
        </p:txBody>
      </p:sp>
      <p:sp>
        <p:nvSpPr>
          <p:cNvPr id="439" name="Google Shape;439;g31865e619d5_0_0"/>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40" name="Google Shape;440;g31865e619d5_0_0"/>
          <p:cNvSpPr/>
          <p:nvPr/>
        </p:nvSpPr>
        <p:spPr>
          <a:xfrm>
            <a:off x="-21450" y="2199650"/>
            <a:ext cx="12283200" cy="46848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g31865e619d5_0_0"/>
          <p:cNvSpPr/>
          <p:nvPr/>
        </p:nvSpPr>
        <p:spPr>
          <a:xfrm rot="10800000">
            <a:off x="-80275" y="-75"/>
            <a:ext cx="12373500" cy="31464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42" name="Google Shape;442;g31865e619d5_0_0"/>
          <p:cNvPicPr preferRelativeResize="0"/>
          <p:nvPr/>
        </p:nvPicPr>
        <p:blipFill rotWithShape="1">
          <a:blip r:embed="rId4">
            <a:alphaModFix/>
          </a:blip>
          <a:srcRect/>
          <a:stretch/>
        </p:blipFill>
        <p:spPr>
          <a:xfrm>
            <a:off x="237158" y="315452"/>
            <a:ext cx="3979875" cy="1206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10bd32f27a_0_15"/>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310bd32f27a_0_1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10bd32f27a_0_1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sz="1200"/>
              <a:t>3</a:t>
            </a:fld>
            <a:endParaRPr sz="1200"/>
          </a:p>
        </p:txBody>
      </p:sp>
      <p:sp>
        <p:nvSpPr>
          <p:cNvPr id="224" name="Google Shape;224;g310bd32f27a_0_15"/>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g310bd32f27a_0_1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10bd32f27a_0_1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
        <p:nvSpPr>
          <p:cNvPr id="227" name="Google Shape;227;g310bd32f27a_0_15"/>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Today’s Agenda</a:t>
            </a:r>
            <a:endParaRPr sz="3800" b="1" i="0" u="none" strike="noStrike" cap="none">
              <a:solidFill>
                <a:srgbClr val="0065A4"/>
              </a:solidFill>
              <a:latin typeface="Calibri"/>
              <a:ea typeface="Calibri"/>
              <a:cs typeface="Calibri"/>
              <a:sym typeface="Calibri"/>
            </a:endParaRPr>
          </a:p>
        </p:txBody>
      </p:sp>
      <p:cxnSp>
        <p:nvCxnSpPr>
          <p:cNvPr id="228" name="Google Shape;228;g310bd32f27a_0_1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29" name="Google Shape;229;g310bd32f27a_0_15"/>
          <p:cNvPicPr preferRelativeResize="0"/>
          <p:nvPr/>
        </p:nvPicPr>
        <p:blipFill rotWithShape="1">
          <a:blip r:embed="rId3">
            <a:alphaModFix/>
          </a:blip>
          <a:srcRect l="6962" r="6962"/>
          <a:stretch/>
        </p:blipFill>
        <p:spPr>
          <a:xfrm>
            <a:off x="529550" y="1216450"/>
            <a:ext cx="4572000" cy="3983702"/>
          </a:xfrm>
          <a:prstGeom prst="rect">
            <a:avLst/>
          </a:prstGeom>
          <a:noFill/>
          <a:ln>
            <a:noFill/>
          </a:ln>
        </p:spPr>
      </p:pic>
      <p:sp>
        <p:nvSpPr>
          <p:cNvPr id="230" name="Google Shape;230;g310bd32f27a_0_15"/>
          <p:cNvSpPr txBox="1">
            <a:spLocks noGrp="1"/>
          </p:cNvSpPr>
          <p:nvPr>
            <p:ph type="body" idx="4294967295"/>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228600" marR="0" lvl="0" indent="-101600" algn="l" rtl="0">
              <a:lnSpc>
                <a:spcPct val="90000"/>
              </a:lnSpc>
              <a:spcBef>
                <a:spcPts val="10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31" name="Google Shape;231;g310bd32f27a_0_15"/>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marR="0" lvl="0" indent="-323850" algn="l" rtl="0">
              <a:lnSpc>
                <a:spcPct val="150000"/>
              </a:lnSpc>
              <a:spcBef>
                <a:spcPts val="0"/>
              </a:spcBef>
              <a:spcAft>
                <a:spcPts val="0"/>
              </a:spcAft>
              <a:buClr>
                <a:schemeClr val="dk1"/>
              </a:buClr>
              <a:buSzPts val="1500"/>
              <a:buFont typeface="Calibri"/>
              <a:buChar char="●"/>
            </a:pPr>
            <a:r>
              <a:rPr lang="en-US" sz="2200" b="1" i="0" u="none" strike="noStrike" cap="none">
                <a:solidFill>
                  <a:schemeClr val="dk1"/>
                </a:solidFill>
                <a:latin typeface="Calibri"/>
                <a:ea typeface="Calibri"/>
                <a:cs typeface="Calibri"/>
                <a:sym typeface="Calibri"/>
              </a:rPr>
              <a:t>The Big Question and My Climate Goals</a:t>
            </a:r>
            <a:endParaRPr sz="2200" b="1" i="0" u="none" strike="noStrike" cap="none">
              <a:solidFill>
                <a:schemeClr val="dk1"/>
              </a:solidFill>
              <a:latin typeface="Calibri"/>
              <a:ea typeface="Calibri"/>
              <a:cs typeface="Calibri"/>
              <a:sym typeface="Calibri"/>
            </a:endParaRPr>
          </a:p>
          <a:p>
            <a:pPr marL="457200" marR="0" lvl="0" indent="-323850" algn="l" rtl="0">
              <a:lnSpc>
                <a:spcPct val="150000"/>
              </a:lnSpc>
              <a:spcBef>
                <a:spcPts val="0"/>
              </a:spcBef>
              <a:spcAft>
                <a:spcPts val="0"/>
              </a:spcAft>
              <a:buClr>
                <a:schemeClr val="dk1"/>
              </a:buClr>
              <a:buSzPts val="1500"/>
              <a:buFont typeface="Calibri"/>
              <a:buChar char="●"/>
            </a:pPr>
            <a:r>
              <a:rPr lang="en-US" sz="2200" b="1" i="0" u="none" strike="noStrike" cap="none">
                <a:solidFill>
                  <a:schemeClr val="dk1"/>
                </a:solidFill>
                <a:latin typeface="Calibri"/>
                <a:ea typeface="Calibri"/>
                <a:cs typeface="Calibri"/>
                <a:sym typeface="Calibri"/>
              </a:rPr>
              <a:t>Climate Watch and Discussion</a:t>
            </a:r>
            <a:endParaRPr/>
          </a:p>
          <a:p>
            <a:pPr marL="457200" marR="0" lvl="0" indent="-323850" algn="l" rtl="0">
              <a:lnSpc>
                <a:spcPct val="150000"/>
              </a:lnSpc>
              <a:spcBef>
                <a:spcPts val="0"/>
              </a:spcBef>
              <a:spcAft>
                <a:spcPts val="0"/>
              </a:spcAft>
              <a:buClr>
                <a:schemeClr val="dk1"/>
              </a:buClr>
              <a:buSzPts val="1500"/>
              <a:buFont typeface="Calibri"/>
              <a:buChar char="●"/>
            </a:pPr>
            <a:r>
              <a:rPr lang="en-US" sz="2200" b="1" i="0" u="none" strike="noStrike" cap="none">
                <a:solidFill>
                  <a:schemeClr val="dk1"/>
                </a:solidFill>
                <a:latin typeface="Calibri"/>
                <a:ea typeface="Calibri"/>
                <a:cs typeface="Calibri"/>
                <a:sym typeface="Calibri"/>
              </a:rPr>
              <a:t>Clean Electric Transportation</a:t>
            </a:r>
            <a:endParaRPr/>
          </a:p>
          <a:p>
            <a:pPr marL="457200" marR="0" lvl="0" indent="-323850" algn="l" rtl="0">
              <a:lnSpc>
                <a:spcPct val="150000"/>
              </a:lnSpc>
              <a:spcBef>
                <a:spcPts val="0"/>
              </a:spcBef>
              <a:spcAft>
                <a:spcPts val="0"/>
              </a:spcAft>
              <a:buClr>
                <a:schemeClr val="dk1"/>
              </a:buClr>
              <a:buSzPts val="1500"/>
              <a:buFont typeface="Calibri"/>
              <a:buChar char="●"/>
            </a:pPr>
            <a:r>
              <a:rPr lang="en-US" sz="2200" b="1">
                <a:solidFill>
                  <a:schemeClr val="dk1"/>
                </a:solidFill>
                <a:latin typeface="Calibri"/>
                <a:ea typeface="Calibri"/>
                <a:cs typeface="Calibri"/>
                <a:sym typeface="Calibri"/>
              </a:rPr>
              <a:t>Design a Downtown Charging Network</a:t>
            </a:r>
            <a:endParaRPr sz="2200" b="1" i="0" u="none" strike="noStrike" cap="none">
              <a:solidFill>
                <a:schemeClr val="dk1"/>
              </a:solidFill>
              <a:latin typeface="Calibri"/>
              <a:ea typeface="Calibri"/>
              <a:cs typeface="Calibri"/>
              <a:sym typeface="Calibri"/>
            </a:endParaRPr>
          </a:p>
          <a:p>
            <a:pPr marL="457200" marR="0" lvl="0" indent="-323850" algn="l" rtl="0">
              <a:lnSpc>
                <a:spcPct val="150000"/>
              </a:lnSpc>
              <a:spcBef>
                <a:spcPts val="0"/>
              </a:spcBef>
              <a:spcAft>
                <a:spcPts val="0"/>
              </a:spcAft>
              <a:buClr>
                <a:schemeClr val="dk1"/>
              </a:buClr>
              <a:buSzPts val="1500"/>
              <a:buFont typeface="Calibri"/>
              <a:buChar char="●"/>
            </a:pPr>
            <a:r>
              <a:rPr lang="en-US" sz="2200" b="1">
                <a:solidFill>
                  <a:schemeClr val="dk1"/>
                </a:solidFill>
                <a:latin typeface="Calibri"/>
                <a:ea typeface="Calibri"/>
                <a:cs typeface="Calibri"/>
                <a:sym typeface="Calibri"/>
              </a:rPr>
              <a:t>Takeaways and </a:t>
            </a:r>
            <a:r>
              <a:rPr lang="en-US" sz="2200" b="1" i="0" u="none" strike="noStrike" cap="none">
                <a:solidFill>
                  <a:schemeClr val="dk1"/>
                </a:solidFill>
                <a:latin typeface="Calibri"/>
                <a:ea typeface="Calibri"/>
                <a:cs typeface="Calibri"/>
                <a:sym typeface="Calibri"/>
              </a:rPr>
              <a:t>Closing</a:t>
            </a:r>
            <a:endParaRPr sz="2200" b="1" i="0" u="none" strike="noStrike" cap="none">
              <a:solidFill>
                <a:srgbClr val="000000"/>
              </a:solidFill>
              <a:latin typeface="Calibri"/>
              <a:ea typeface="Calibri"/>
              <a:cs typeface="Calibri"/>
              <a:sym typeface="Calibri"/>
            </a:endParaRPr>
          </a:p>
        </p:txBody>
      </p:sp>
      <p:sp>
        <p:nvSpPr>
          <p:cNvPr id="232" name="Google Shape;232;g310bd32f27a_0_15"/>
          <p:cNvSpPr txBox="1"/>
          <p:nvPr/>
        </p:nvSpPr>
        <p:spPr>
          <a:xfrm>
            <a:off x="529550" y="731252"/>
            <a:ext cx="4572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i="0" u="none" strike="noStrike" cap="none">
                <a:solidFill>
                  <a:schemeClr val="dk1"/>
                </a:solidFill>
                <a:latin typeface="Calibri"/>
                <a:ea typeface="Calibri"/>
                <a:cs typeface="Calibri"/>
                <a:sym typeface="Calibri"/>
              </a:rPr>
              <a:t>Electric DC </a:t>
            </a:r>
            <a:r>
              <a:rPr lang="en-US" sz="1800">
                <a:solidFill>
                  <a:schemeClr val="dk1"/>
                </a:solidFill>
                <a:latin typeface="Calibri"/>
                <a:ea typeface="Calibri"/>
                <a:cs typeface="Calibri"/>
                <a:sym typeface="Calibri"/>
              </a:rPr>
              <a:t>c</a:t>
            </a:r>
            <a:r>
              <a:rPr lang="en-US" sz="1800" i="0" u="none" strike="noStrike" cap="none">
                <a:solidFill>
                  <a:schemeClr val="dk1"/>
                </a:solidFill>
                <a:latin typeface="Calibri"/>
                <a:ea typeface="Calibri"/>
                <a:cs typeface="Calibri"/>
                <a:sym typeface="Calibri"/>
              </a:rPr>
              <a:t>irculator bus at charging station.</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10bd32f27a_0_98"/>
          <p:cNvSpPr/>
          <p:nvPr/>
        </p:nvSpPr>
        <p:spPr>
          <a:xfrm>
            <a:off x="7235575" y="1640450"/>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310bd32f27a_0_9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310bd32f27a_0_9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4</a:t>
            </a:fld>
            <a:endParaRPr sz="1200"/>
          </a:p>
        </p:txBody>
      </p:sp>
      <p:sp>
        <p:nvSpPr>
          <p:cNvPr id="241" name="Google Shape;241;g310bd32f27a_0_98"/>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g310bd32f27a_0_9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 name="Google Shape;243;g310bd32f27a_0_98"/>
          <p:cNvPicPr preferRelativeResize="0"/>
          <p:nvPr/>
        </p:nvPicPr>
        <p:blipFill rotWithShape="1">
          <a:blip r:embed="rId3">
            <a:alphaModFix/>
          </a:blip>
          <a:srcRect l="23268" r="12079"/>
          <a:stretch/>
        </p:blipFill>
        <p:spPr>
          <a:xfrm>
            <a:off x="6460925" y="1216438"/>
            <a:ext cx="4572000" cy="3983700"/>
          </a:xfrm>
          <a:prstGeom prst="rect">
            <a:avLst/>
          </a:prstGeom>
          <a:noFill/>
          <a:ln>
            <a:noFill/>
          </a:ln>
        </p:spPr>
      </p:pic>
      <p:sp>
        <p:nvSpPr>
          <p:cNvPr id="244" name="Google Shape;244;g310bd32f27a_0_98"/>
          <p:cNvSpPr txBox="1">
            <a:spLocks noGrp="1"/>
          </p:cNvSpPr>
          <p:nvPr>
            <p:ph type="title" idx="4294967295"/>
          </p:nvPr>
        </p:nvSpPr>
        <p:spPr>
          <a:xfrm>
            <a:off x="529550" y="2876400"/>
            <a:ext cx="5166600" cy="952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B050"/>
              </a:buClr>
              <a:buSzPts val="2600"/>
              <a:buFont typeface="Calibri"/>
              <a:buNone/>
            </a:pPr>
            <a:r>
              <a:rPr lang="en-US" sz="2600" b="0" i="0" u="none" strike="noStrike" cap="none">
                <a:solidFill>
                  <a:schemeClr val="dk1"/>
                </a:solidFill>
                <a:latin typeface="Calibri"/>
                <a:ea typeface="Calibri"/>
                <a:cs typeface="Calibri"/>
                <a:sym typeface="Calibri"/>
              </a:rPr>
              <a:t>How can electric vehicles support our transition away from fossil fuels?</a:t>
            </a:r>
            <a:endParaRPr sz="2600" b="0" i="0" u="none" strike="noStrike" cap="none">
              <a:solidFill>
                <a:schemeClr val="dk1"/>
              </a:solidFill>
              <a:latin typeface="Calibri"/>
              <a:ea typeface="Calibri"/>
              <a:cs typeface="Calibri"/>
              <a:sym typeface="Calibri"/>
            </a:endParaRPr>
          </a:p>
        </p:txBody>
      </p:sp>
      <p:sp>
        <p:nvSpPr>
          <p:cNvPr id="245" name="Google Shape;245;g310bd32f27a_0_98"/>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The Big Question</a:t>
            </a:r>
            <a:endParaRPr sz="3800" b="1" i="0" u="none" strike="noStrike" cap="none">
              <a:solidFill>
                <a:srgbClr val="0065A4"/>
              </a:solidFill>
              <a:latin typeface="Calibri"/>
              <a:ea typeface="Calibri"/>
              <a:cs typeface="Calibri"/>
              <a:sym typeface="Calibri"/>
            </a:endParaRPr>
          </a:p>
        </p:txBody>
      </p:sp>
      <p:cxnSp>
        <p:nvCxnSpPr>
          <p:cNvPr id="246" name="Google Shape;246;g310bd32f27a_0_98"/>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47" name="Google Shape;247;g310bd32f27a_0_98"/>
          <p:cNvPicPr preferRelativeResize="0"/>
          <p:nvPr/>
        </p:nvPicPr>
        <p:blipFill rotWithShape="1">
          <a:blip r:embed="rId4">
            <a:alphaModFix/>
          </a:blip>
          <a:srcRect l="32555" t="19521" r="55243" b="62627"/>
          <a:stretch/>
        </p:blipFill>
        <p:spPr>
          <a:xfrm>
            <a:off x="339387" y="1535301"/>
            <a:ext cx="1014263" cy="1075501"/>
          </a:xfrm>
          <a:prstGeom prst="rect">
            <a:avLst/>
          </a:prstGeom>
          <a:noFill/>
          <a:ln>
            <a:noFill/>
          </a:ln>
        </p:spPr>
      </p:pic>
      <p:sp>
        <p:nvSpPr>
          <p:cNvPr id="248" name="Google Shape;248;g310bd32f27a_0_9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310c378f310_0_126"/>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255" name="Google Shape;255;g310c378f310_0_12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5</a:t>
            </a:fld>
            <a:endParaRPr sz="1200"/>
          </a:p>
        </p:txBody>
      </p:sp>
      <p:sp>
        <p:nvSpPr>
          <p:cNvPr id="256" name="Google Shape;256;g310c378f310_0_126"/>
          <p:cNvSpPr txBox="1"/>
          <p:nvPr/>
        </p:nvSpPr>
        <p:spPr>
          <a:xfrm>
            <a:off x="1714500" y="2556150"/>
            <a:ext cx="3665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1"/>
              </a:buClr>
              <a:buSzPts val="1100"/>
              <a:buFont typeface="Arial"/>
              <a:buNone/>
            </a:pPr>
            <a:r>
              <a:rPr lang="en-US" sz="3800" b="1" i="0" u="none" strike="noStrike" cap="none">
                <a:solidFill>
                  <a:srgbClr val="0065A4"/>
                </a:solidFill>
                <a:latin typeface="Calibri"/>
                <a:ea typeface="Calibri"/>
                <a:cs typeface="Calibri"/>
                <a:sym typeface="Calibri"/>
              </a:rPr>
              <a:t>My Climate Goals</a:t>
            </a:r>
            <a:endParaRPr sz="3800" b="1" i="0" u="none" strike="noStrike" cap="none">
              <a:solidFill>
                <a:srgbClr val="0065A4"/>
              </a:solidFill>
              <a:latin typeface="Calibri"/>
              <a:ea typeface="Calibri"/>
              <a:cs typeface="Calibri"/>
              <a:sym typeface="Calibri"/>
            </a:endParaRPr>
          </a:p>
        </p:txBody>
      </p:sp>
      <p:cxnSp>
        <p:nvCxnSpPr>
          <p:cNvPr id="257" name="Google Shape;257;g310c378f310_0_126"/>
          <p:cNvCxnSpPr/>
          <p:nvPr/>
        </p:nvCxnSpPr>
        <p:spPr>
          <a:xfrm rot="10800000" flipH="1">
            <a:off x="-7620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58" name="Google Shape;258;g310c378f310_0_12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59" name="Google Shape;259;g310c378f310_0_126"/>
          <p:cNvPicPr preferRelativeResize="0"/>
          <p:nvPr/>
        </p:nvPicPr>
        <p:blipFill rotWithShape="1">
          <a:blip r:embed="rId4">
            <a:alphaModFix/>
          </a:blip>
          <a:srcRect l="10378"/>
          <a:stretch/>
        </p:blipFill>
        <p:spPr>
          <a:xfrm>
            <a:off x="460875" y="2364150"/>
            <a:ext cx="1009850" cy="910500"/>
          </a:xfrm>
          <a:prstGeom prst="rect">
            <a:avLst/>
          </a:prstGeom>
          <a:noFill/>
          <a:ln>
            <a:noFill/>
          </a:ln>
        </p:spPr>
      </p:pic>
      <p:sp>
        <p:nvSpPr>
          <p:cNvPr id="260" name="Google Shape;260;g310c378f310_0_126"/>
          <p:cNvSpPr txBox="1"/>
          <p:nvPr/>
        </p:nvSpPr>
        <p:spPr>
          <a:xfrm>
            <a:off x="6558839" y="1894650"/>
            <a:ext cx="5054100" cy="33996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90000"/>
              </a:lnSpc>
              <a:spcBef>
                <a:spcPts val="2200"/>
              </a:spcBef>
              <a:spcAft>
                <a:spcPts val="0"/>
              </a:spcAft>
              <a:buClr>
                <a:schemeClr val="dk1"/>
              </a:buClr>
              <a:buSzPts val="2200"/>
              <a:buFont typeface="Calibri"/>
              <a:buAutoNum type="arabicPeriod"/>
            </a:pPr>
            <a:r>
              <a:rPr lang="en-US" sz="2200" i="0" u="none" strike="noStrike" cap="none">
                <a:solidFill>
                  <a:schemeClr val="dk1"/>
                </a:solidFill>
                <a:latin typeface="Calibri"/>
                <a:ea typeface="Calibri"/>
                <a:cs typeface="Calibri"/>
                <a:sym typeface="Calibri"/>
              </a:rPr>
              <a:t>Describe the benefits of electrifying transportation and explore solutions to some of the most significant barriers.</a:t>
            </a:r>
            <a:endParaRPr sz="2200">
              <a:latin typeface="Calibri"/>
              <a:ea typeface="Calibri"/>
              <a:cs typeface="Calibri"/>
              <a:sym typeface="Calibri"/>
            </a:endParaRPr>
          </a:p>
          <a:p>
            <a:pPr marL="457200" marR="0" lvl="0" indent="-368300" algn="l" rtl="0">
              <a:lnSpc>
                <a:spcPct val="90000"/>
              </a:lnSpc>
              <a:spcBef>
                <a:spcPts val="2200"/>
              </a:spcBef>
              <a:spcAft>
                <a:spcPts val="0"/>
              </a:spcAft>
              <a:buClr>
                <a:schemeClr val="dk1"/>
              </a:buClr>
              <a:buSzPts val="2200"/>
              <a:buFont typeface="Calibri"/>
              <a:buAutoNum type="arabicPeriod"/>
            </a:pPr>
            <a:r>
              <a:rPr lang="en-US" sz="2200" i="0" u="none" strike="noStrike" cap="none">
                <a:solidFill>
                  <a:schemeClr val="dk1"/>
                </a:solidFill>
                <a:latin typeface="Calibri"/>
                <a:ea typeface="Calibri"/>
                <a:cs typeface="Calibri"/>
                <a:sym typeface="Calibri"/>
              </a:rPr>
              <a:t>Identify climate-critical professionals who work on electric vehicles and charging infrastructure.</a:t>
            </a:r>
            <a:endParaRPr sz="2200">
              <a:latin typeface="Calibri"/>
              <a:ea typeface="Calibri"/>
              <a:cs typeface="Calibri"/>
              <a:sym typeface="Calibri"/>
            </a:endParaRPr>
          </a:p>
          <a:p>
            <a:pPr marL="457200" marR="0" lvl="0" indent="-368300" algn="l" rtl="0">
              <a:lnSpc>
                <a:spcPct val="90000"/>
              </a:lnSpc>
              <a:spcBef>
                <a:spcPts val="2200"/>
              </a:spcBef>
              <a:spcAft>
                <a:spcPts val="0"/>
              </a:spcAft>
              <a:buClr>
                <a:schemeClr val="dk1"/>
              </a:buClr>
              <a:buSzPts val="2200"/>
              <a:buFont typeface="Calibri"/>
              <a:buAutoNum type="arabicPeriod"/>
            </a:pPr>
            <a:r>
              <a:rPr lang="en-US" sz="2200" i="0" u="none" strike="noStrike" cap="none">
                <a:solidFill>
                  <a:schemeClr val="dk1"/>
                </a:solidFill>
                <a:latin typeface="Calibri"/>
                <a:ea typeface="Calibri"/>
                <a:cs typeface="Calibri"/>
                <a:sym typeface="Calibri"/>
              </a:rPr>
              <a:t>Discuss what communities need to electrify transportation fully.</a:t>
            </a:r>
            <a:endParaRPr sz="2200" i="0" u="none" strike="noStrike" cap="none">
              <a:solidFill>
                <a:schemeClr val="dk1"/>
              </a:solidFill>
              <a:latin typeface="Calibri"/>
              <a:ea typeface="Calibri"/>
              <a:cs typeface="Calibri"/>
              <a:sym typeface="Calibri"/>
            </a:endParaRPr>
          </a:p>
        </p:txBody>
      </p:sp>
      <p:sp>
        <p:nvSpPr>
          <p:cNvPr id="261" name="Google Shape;261;g310c378f310_0_126"/>
          <p:cNvSpPr txBox="1"/>
          <p:nvPr/>
        </p:nvSpPr>
        <p:spPr>
          <a:xfrm>
            <a:off x="6405488" y="982475"/>
            <a:ext cx="505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When you complete this lesson, you’ll be able to:</a:t>
            </a:r>
            <a:endParaRPr sz="2400" b="0" i="0" u="none" strike="noStrike" cap="none">
              <a:solidFill>
                <a:schemeClr val="dk1"/>
              </a:solidFill>
              <a:latin typeface="Calibri"/>
              <a:ea typeface="Calibri"/>
              <a:cs typeface="Calibri"/>
              <a:sym typeface="Calibri"/>
            </a:endParaRPr>
          </a:p>
        </p:txBody>
      </p:sp>
      <p:sp>
        <p:nvSpPr>
          <p:cNvPr id="262" name="Google Shape;262;g310c378f310_0_12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
          <p:cNvSpPr txBox="1">
            <a:spLocks noGrp="1"/>
          </p:cNvSpPr>
          <p:nvPr>
            <p:ph type="title"/>
          </p:nvPr>
        </p:nvSpPr>
        <p:spPr>
          <a:xfrm>
            <a:off x="1126350" y="228600"/>
            <a:ext cx="99393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SzPts val="4800"/>
              <a:buNone/>
            </a:pPr>
            <a:r>
              <a:rPr lang="en-US" sz="3800"/>
              <a:t>Transportation Heroes</a:t>
            </a:r>
            <a:endParaRPr sz="3800"/>
          </a:p>
        </p:txBody>
      </p:sp>
      <p:sp>
        <p:nvSpPr>
          <p:cNvPr id="269" name="Google Shape;269;p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
        <p:nvSpPr>
          <p:cNvPr id="270" name="Google Shape;270;p4"/>
          <p:cNvSpPr txBox="1">
            <a:spLocks noGrp="1"/>
          </p:cNvSpPr>
          <p:nvPr>
            <p:ph type="body" idx="1"/>
          </p:nvPr>
        </p:nvSpPr>
        <p:spPr>
          <a:xfrm>
            <a:off x="921300" y="2281750"/>
            <a:ext cx="10349400" cy="2775600"/>
          </a:xfrm>
          <a:prstGeom prst="rect">
            <a:avLst/>
          </a:prstGeom>
          <a:noFill/>
          <a:ln>
            <a:noFill/>
          </a:ln>
        </p:spPr>
        <p:txBody>
          <a:bodyPr spcFirstLastPara="1" wrap="square" lIns="91425" tIns="0" rIns="91425" bIns="45700" anchor="t" anchorCtr="0">
            <a:spAutoFit/>
          </a:bodyPr>
          <a:lstStyle/>
          <a:p>
            <a:pPr marL="457200" lvl="0" indent="-228600" algn="l" rtl="0">
              <a:lnSpc>
                <a:spcPct val="100000"/>
              </a:lnSpc>
              <a:spcBef>
                <a:spcPts val="0"/>
              </a:spcBef>
              <a:spcAft>
                <a:spcPts val="0"/>
              </a:spcAft>
              <a:buSzPts val="2800"/>
              <a:buNone/>
            </a:pPr>
            <a:r>
              <a:rPr lang="en-US" sz="2400"/>
              <a:t>Roles in electric transportation projects:</a:t>
            </a:r>
            <a:endParaRPr sz="2400"/>
          </a:p>
          <a:p>
            <a:pPr marL="685800" lvl="0" indent="-431800" algn="l" rtl="0">
              <a:lnSpc>
                <a:spcPct val="100000"/>
              </a:lnSpc>
              <a:spcBef>
                <a:spcPts val="1000"/>
              </a:spcBef>
              <a:spcAft>
                <a:spcPts val="0"/>
              </a:spcAft>
              <a:buSzPts val="2400"/>
              <a:buFont typeface="Arial"/>
              <a:buChar char="•"/>
            </a:pPr>
            <a:r>
              <a:rPr lang="en-US" sz="2400" b="1"/>
              <a:t>EV technicians</a:t>
            </a:r>
            <a:r>
              <a:rPr lang="en-US" sz="2400"/>
              <a:t>: Maintain and repair electric vehicles</a:t>
            </a:r>
            <a:endParaRPr sz="2400"/>
          </a:p>
          <a:p>
            <a:pPr marL="685800" lvl="0" indent="-431800" algn="l" rtl="0">
              <a:lnSpc>
                <a:spcPct val="100000"/>
              </a:lnSpc>
              <a:spcBef>
                <a:spcPts val="1000"/>
              </a:spcBef>
              <a:spcAft>
                <a:spcPts val="0"/>
              </a:spcAft>
              <a:buSzPts val="2400"/>
              <a:buFont typeface="Arial"/>
              <a:buChar char="•"/>
            </a:pPr>
            <a:r>
              <a:rPr lang="en-US" sz="2400" b="1"/>
              <a:t>EV charging equipment technicians</a:t>
            </a:r>
            <a:r>
              <a:rPr lang="en-US" sz="2400"/>
              <a:t>: Install and service charging stations</a:t>
            </a:r>
            <a:endParaRPr sz="2400"/>
          </a:p>
          <a:p>
            <a:pPr marL="685800" lvl="0" indent="-431800" algn="l" rtl="0">
              <a:lnSpc>
                <a:spcPct val="100000"/>
              </a:lnSpc>
              <a:spcBef>
                <a:spcPts val="1000"/>
              </a:spcBef>
              <a:spcAft>
                <a:spcPts val="0"/>
              </a:spcAft>
              <a:buSzPts val="2400"/>
              <a:buFont typeface="Arial"/>
              <a:buChar char="•"/>
            </a:pPr>
            <a:r>
              <a:rPr lang="en-US" sz="2400" b="1"/>
              <a:t>Engineers (automotive and chemical)</a:t>
            </a:r>
            <a:r>
              <a:rPr lang="en-US" sz="2400"/>
              <a:t>: Design vehicle systems and improve battery technology</a:t>
            </a:r>
            <a:endParaRPr sz="2400"/>
          </a:p>
          <a:p>
            <a:pPr marL="685800" lvl="0" indent="-431800" algn="l" rtl="0">
              <a:lnSpc>
                <a:spcPct val="100000"/>
              </a:lnSpc>
              <a:spcBef>
                <a:spcPts val="1000"/>
              </a:spcBef>
              <a:spcAft>
                <a:spcPts val="1000"/>
              </a:spcAft>
              <a:buSzPts val="2400"/>
              <a:buFont typeface="Arial"/>
              <a:buChar char="•"/>
            </a:pPr>
            <a:r>
              <a:rPr lang="en-US" sz="2400" b="1"/>
              <a:t>Car salespeople</a:t>
            </a:r>
            <a:r>
              <a:rPr lang="en-US" sz="2400"/>
              <a:t>: Educate customers on EV benefits and maintenance needs</a:t>
            </a:r>
            <a:endParaRPr sz="2400" b="1"/>
          </a:p>
        </p:txBody>
      </p:sp>
      <p:sp>
        <p:nvSpPr>
          <p:cNvPr id="271" name="Google Shape;271;p4"/>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6</a:t>
            </a:fld>
            <a:endParaRPr sz="1200"/>
          </a:p>
        </p:txBody>
      </p:sp>
      <p:sp>
        <p:nvSpPr>
          <p:cNvPr id="272" name="Google Shape;272;p4"/>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t>Climate Watch: Video</a:t>
            </a:r>
            <a:endParaRPr sz="3800"/>
          </a:p>
        </p:txBody>
      </p:sp>
      <p:sp>
        <p:nvSpPr>
          <p:cNvPr id="279" name="Google Shape;279;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7</a:t>
            </a:fld>
            <a:endParaRPr sz="1200"/>
          </a:p>
        </p:txBody>
      </p:sp>
      <p:pic>
        <p:nvPicPr>
          <p:cNvPr id="280" name="Google Shape;280;p20" descr="Ben G. went from studying landscape architecture to becoming an electric vehicle technician who is passionate about climate change. Find out how he integrates the two studies in his field! &#10;&#10;Explore more career videos at http://connectedstudios.org/life_videos&#10;&#10;Subscribe to our channel on Facebook or Twitter! &#10;facebook.com/connectedstudios&#10;twitter.com/ce_studios&#10;&#10;Soundtrack: Kokeshi Doll by Mark Redito FKA Spazzkid&#10;http://markredito.com&#10;https://soundcloud.com/markredito" title="Day at Work: Electric Vehicle Technician">
            <a:hlinkClick r:id="rId3"/>
          </p:cNvPr>
          <p:cNvPicPr preferRelativeResize="0"/>
          <p:nvPr/>
        </p:nvPicPr>
        <p:blipFill>
          <a:blip r:embed="rId4">
            <a:alphaModFix/>
          </a:blip>
          <a:stretch>
            <a:fillRect/>
          </a:stretch>
        </p:blipFill>
        <p:spPr>
          <a:xfrm>
            <a:off x="1519025" y="1136375"/>
            <a:ext cx="9153950" cy="5055300"/>
          </a:xfrm>
          <a:prstGeom prst="rect">
            <a:avLst/>
          </a:prstGeom>
          <a:noFill/>
          <a:ln>
            <a:noFill/>
          </a:ln>
        </p:spPr>
      </p:pic>
      <p:sp>
        <p:nvSpPr>
          <p:cNvPr id="281" name="Google Shape;281;p2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g3184720d80a_0_1"/>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288" name="Google Shape;288;g3184720d80a_0_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8</a:t>
            </a:fld>
            <a:endParaRPr/>
          </a:p>
        </p:txBody>
      </p:sp>
      <p:sp>
        <p:nvSpPr>
          <p:cNvPr id="289" name="Google Shape;289;g3184720d80a_0_1"/>
          <p:cNvSpPr txBox="1"/>
          <p:nvPr/>
        </p:nvSpPr>
        <p:spPr>
          <a:xfrm>
            <a:off x="1719450" y="20625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290" name="Google Shape;290;g3184720d80a_0_1"/>
          <p:cNvCxnSpPr/>
          <p:nvPr/>
        </p:nvCxnSpPr>
        <p:spPr>
          <a:xfrm rot="10800000" flipH="1">
            <a:off x="0" y="32439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91" name="Google Shape;291;g3184720d80a_0_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92" name="Google Shape;292;g3184720d80a_0_1"/>
          <p:cNvPicPr preferRelativeResize="0"/>
          <p:nvPr/>
        </p:nvPicPr>
        <p:blipFill rotWithShape="1">
          <a:blip r:embed="rId4">
            <a:alphaModFix/>
          </a:blip>
          <a:srcRect l="36661" t="17600" r="51346" b="62560"/>
          <a:stretch/>
        </p:blipFill>
        <p:spPr>
          <a:xfrm>
            <a:off x="304800" y="2369850"/>
            <a:ext cx="1009852" cy="910501"/>
          </a:xfrm>
          <a:prstGeom prst="rect">
            <a:avLst/>
          </a:prstGeom>
          <a:noFill/>
          <a:ln>
            <a:noFill/>
          </a:ln>
        </p:spPr>
      </p:pic>
      <p:sp>
        <p:nvSpPr>
          <p:cNvPr id="293" name="Google Shape;293;g3184720d80a_0_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
        <p:nvSpPr>
          <p:cNvPr id="294" name="Google Shape;294;g3184720d80a_0_1"/>
          <p:cNvSpPr txBox="1">
            <a:spLocks noGrp="1"/>
          </p:cNvSpPr>
          <p:nvPr>
            <p:ph type="body" idx="4294967295"/>
          </p:nvPr>
        </p:nvSpPr>
        <p:spPr>
          <a:xfrm>
            <a:off x="6508500" y="1028700"/>
            <a:ext cx="4987800" cy="4366200"/>
          </a:xfrm>
          <a:prstGeom prst="rect">
            <a:avLst/>
          </a:prstGeom>
        </p:spPr>
        <p:txBody>
          <a:bodyPr spcFirstLastPara="1" wrap="square" lIns="91425" tIns="0" rIns="91425" bIns="45700" anchor="t" anchorCtr="0">
            <a:spAutoFit/>
          </a:bodyPr>
          <a:lstStyle/>
          <a:p>
            <a:pPr marL="457200" lvl="0" indent="-381000" algn="l" rtl="0">
              <a:lnSpc>
                <a:spcPct val="100000"/>
              </a:lnSpc>
              <a:spcBef>
                <a:spcPts val="1000"/>
              </a:spcBef>
              <a:spcAft>
                <a:spcPts val="0"/>
              </a:spcAft>
              <a:buSzPts val="2400"/>
              <a:buAutoNum type="arabicPeriod"/>
            </a:pPr>
            <a:r>
              <a:rPr lang="en-US" sz="2400"/>
              <a:t>In the video, Ben works on electric cars and bikes. How do electric bikes help urban centers transition away from fossil fuels?</a:t>
            </a:r>
            <a:endParaRPr sz="2400"/>
          </a:p>
          <a:p>
            <a:pPr marL="457200" lvl="0" indent="-381000" algn="l" rtl="0">
              <a:lnSpc>
                <a:spcPct val="100000"/>
              </a:lnSpc>
              <a:spcBef>
                <a:spcPts val="1000"/>
              </a:spcBef>
              <a:spcAft>
                <a:spcPts val="0"/>
              </a:spcAft>
              <a:buSzPts val="2400"/>
              <a:buAutoNum type="arabicPeriod"/>
            </a:pPr>
            <a:r>
              <a:rPr lang="en-US" sz="2400"/>
              <a:t>Ben describes engineering and design as working together. How do these two types of work come together in clean energy?</a:t>
            </a:r>
            <a:endParaRPr sz="2400"/>
          </a:p>
          <a:p>
            <a:pPr marL="457200" lvl="0" indent="-381000" algn="l" rtl="0">
              <a:lnSpc>
                <a:spcPct val="100000"/>
              </a:lnSpc>
              <a:spcBef>
                <a:spcPts val="1000"/>
              </a:spcBef>
              <a:spcAft>
                <a:spcPts val="1000"/>
              </a:spcAft>
              <a:buSzPts val="2400"/>
              <a:buAutoNum type="arabicPeriod"/>
            </a:pPr>
            <a:r>
              <a:rPr lang="en-US" sz="2400"/>
              <a:t>What stood out to you most about this video and the idea of working in electric transportation?</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17bf74c6ce_0_1"/>
          <p:cNvSpPr txBox="1">
            <a:spLocks noGrp="1"/>
          </p:cNvSpPr>
          <p:nvPr>
            <p:ph type="title"/>
          </p:nvPr>
        </p:nvSpPr>
        <p:spPr>
          <a:xfrm>
            <a:off x="457200" y="1612275"/>
            <a:ext cx="4836300" cy="1579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MA Plan to Lower Transportation-Related Carbon Emissions</a:t>
            </a:r>
            <a:endParaRPr/>
          </a:p>
        </p:txBody>
      </p:sp>
      <p:sp>
        <p:nvSpPr>
          <p:cNvPr id="301" name="Google Shape;301;g317bf74c6ce_0_1"/>
          <p:cNvSpPr txBox="1">
            <a:spLocks noGrp="1"/>
          </p:cNvSpPr>
          <p:nvPr>
            <p:ph type="body" idx="1"/>
          </p:nvPr>
        </p:nvSpPr>
        <p:spPr>
          <a:xfrm>
            <a:off x="6566800" y="1333400"/>
            <a:ext cx="4941600" cy="3791700"/>
          </a:xfrm>
          <a:prstGeom prst="rect">
            <a:avLst/>
          </a:prstGeom>
        </p:spPr>
        <p:txBody>
          <a:bodyPr spcFirstLastPara="1" wrap="square" lIns="91425" tIns="0" rIns="91425" bIns="45700" anchor="t" anchorCtr="0">
            <a:spAutoFit/>
          </a:bodyPr>
          <a:lstStyle/>
          <a:p>
            <a:pPr marL="0" lvl="0" indent="0" algn="ctr" rtl="0">
              <a:lnSpc>
                <a:spcPct val="115000"/>
              </a:lnSpc>
              <a:spcBef>
                <a:spcPts val="1000"/>
              </a:spcBef>
              <a:spcAft>
                <a:spcPts val="0"/>
              </a:spcAft>
              <a:buNone/>
            </a:pPr>
            <a:r>
              <a:rPr lang="en-US" b="1"/>
              <a:t>Strategy 1</a:t>
            </a:r>
            <a:endParaRPr b="1"/>
          </a:p>
          <a:p>
            <a:pPr marL="0" lvl="0" indent="0" algn="ctr" rtl="0">
              <a:lnSpc>
                <a:spcPct val="115000"/>
              </a:lnSpc>
              <a:spcBef>
                <a:spcPts val="1000"/>
              </a:spcBef>
              <a:spcAft>
                <a:spcPts val="0"/>
              </a:spcAft>
              <a:buNone/>
            </a:pPr>
            <a:r>
              <a:rPr lang="en-US" sz="2600"/>
              <a:t>Improve alternatives to personal vehicles for transportation</a:t>
            </a:r>
            <a:endParaRPr sz="2600"/>
          </a:p>
          <a:p>
            <a:pPr marL="0" lvl="0" indent="0" algn="ctr" rtl="0">
              <a:lnSpc>
                <a:spcPct val="115000"/>
              </a:lnSpc>
              <a:spcBef>
                <a:spcPts val="1000"/>
              </a:spcBef>
              <a:spcAft>
                <a:spcPts val="0"/>
              </a:spcAft>
              <a:buNone/>
            </a:pPr>
            <a:endParaRPr sz="2600"/>
          </a:p>
          <a:p>
            <a:pPr marL="0" lvl="0" indent="0" algn="ctr" rtl="0">
              <a:lnSpc>
                <a:spcPct val="115000"/>
              </a:lnSpc>
              <a:spcBef>
                <a:spcPts val="1000"/>
              </a:spcBef>
              <a:spcAft>
                <a:spcPts val="0"/>
              </a:spcAft>
              <a:buNone/>
            </a:pPr>
            <a:r>
              <a:rPr lang="en-US" b="1"/>
              <a:t>Strategy 2</a:t>
            </a:r>
            <a:endParaRPr b="1"/>
          </a:p>
          <a:p>
            <a:pPr marL="0" lvl="0" indent="0" algn="ctr" rtl="0">
              <a:lnSpc>
                <a:spcPct val="115000"/>
              </a:lnSpc>
              <a:spcBef>
                <a:spcPts val="1000"/>
              </a:spcBef>
              <a:spcAft>
                <a:spcPts val="1000"/>
              </a:spcAft>
              <a:buNone/>
            </a:pPr>
            <a:r>
              <a:rPr lang="en-US" sz="2600"/>
              <a:t>Transition most vehicles on the road to electric vehicles</a:t>
            </a:r>
            <a:endParaRPr sz="2600"/>
          </a:p>
        </p:txBody>
      </p:sp>
      <p:sp>
        <p:nvSpPr>
          <p:cNvPr id="302" name="Google Shape;302;g317bf74c6ce_0_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303" name="Google Shape;303;g317bf74c6ce_0_1"/>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9</a:t>
            </a:fld>
            <a:endParaRPr/>
          </a:p>
        </p:txBody>
      </p:sp>
      <p:sp>
        <p:nvSpPr>
          <p:cNvPr id="304" name="Google Shape;304;g317bf74c6ce_0_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8: Transforming Transportation</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48CACDF1-E2D7-4FAB-AFBE-011ED0B03860}"/>
</file>

<file path=customXml/itemProps2.xml><?xml version="1.0" encoding="utf-8"?>
<ds:datastoreItem xmlns:ds="http://schemas.openxmlformats.org/officeDocument/2006/customXml" ds:itemID="{ECFAC168-1AB5-4DD2-A36C-592DA2050A2F}"/>
</file>

<file path=customXml/itemProps3.xml><?xml version="1.0" encoding="utf-8"?>
<ds:datastoreItem xmlns:ds="http://schemas.openxmlformats.org/officeDocument/2006/customXml" ds:itemID="{10F8288A-EEB0-4AA0-8032-5778D6DB9FEF}"/>
</file>

<file path=docProps/app.xml><?xml version="1.0" encoding="utf-8"?>
<Properties xmlns="http://schemas.openxmlformats.org/officeDocument/2006/extended-properties" xmlns:vt="http://schemas.openxmlformats.org/officeDocument/2006/docPropsVTypes">
  <TotalTime>2</TotalTime>
  <Words>2157</Words>
  <Application>Microsoft Macintosh PowerPoint</Application>
  <PresentationFormat>Widescreen</PresentationFormat>
  <Paragraphs>215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Content Slides</vt:lpstr>
      <vt:lpstr>PowerPoint Presentation</vt:lpstr>
      <vt:lpstr>Opening Activity</vt:lpstr>
      <vt:lpstr>PowerPoint Presentation</vt:lpstr>
      <vt:lpstr>How can electric vehicles support our transition away from fossil fuels?</vt:lpstr>
      <vt:lpstr>PowerPoint Presentation</vt:lpstr>
      <vt:lpstr>Transportation Heroes</vt:lpstr>
      <vt:lpstr>Climate Watch: Video</vt:lpstr>
      <vt:lpstr>PowerPoint Presentation</vt:lpstr>
      <vt:lpstr>MA Plan to Lower Transportation-Related Carbon Emissions</vt:lpstr>
      <vt:lpstr>Transit-Oriented Development</vt:lpstr>
      <vt:lpstr>Transit-Oriented Development</vt:lpstr>
      <vt:lpstr>Electric Vehicles in Public Transit</vt:lpstr>
      <vt:lpstr>Why Electrify Transportation?</vt:lpstr>
      <vt:lpstr>Benefits of EVs</vt:lpstr>
      <vt:lpstr>Challenges and Barriers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2</cp:revision>
  <dcterms:created xsi:type="dcterms:W3CDTF">2024-01-16T16:54:29Z</dcterms:created>
  <dcterms:modified xsi:type="dcterms:W3CDTF">2024-12-06T22:11:22Z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